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7" r:id="rId6"/>
    <p:sldId id="265" r:id="rId7"/>
    <p:sldId id="279" r:id="rId8"/>
    <p:sldId id="260" r:id="rId9"/>
    <p:sldId id="269" r:id="rId10"/>
    <p:sldId id="270" r:id="rId11"/>
    <p:sldId id="275" r:id="rId12"/>
    <p:sldId id="261" r:id="rId13"/>
    <p:sldId id="281" r:id="rId14"/>
    <p:sldId id="264" r:id="rId15"/>
    <p:sldId id="285" r:id="rId16"/>
    <p:sldId id="286" r:id="rId17"/>
    <p:sldId id="262" r:id="rId18"/>
    <p:sldId id="263" r:id="rId19"/>
    <p:sldId id="283" r:id="rId20"/>
    <p:sldId id="276" r:id="rId21"/>
    <p:sldId id="277" r:id="rId22"/>
    <p:sldId id="287" r:id="rId23"/>
    <p:sldId id="278" r:id="rId24"/>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1464" y="-91"/>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pPr/>
              <a:t>2015/3/15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pPr/>
              <a:t>2015/3/15</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ctrTitle"/>
          </p:nvPr>
        </p:nvSpPr>
        <p:spPr>
          <a:xfrm>
            <a:off x="683568" y="1124744"/>
            <a:ext cx="7772400" cy="2160240"/>
          </a:xfrm>
        </p:spPr>
        <p:txBody>
          <a:bodyPr>
            <a:normAutofit/>
          </a:bodyPr>
          <a:lstStyle/>
          <a:p>
            <a:r>
              <a:rPr lang="en-US" altLang="zh-CN" sz="4000" b="1" dirty="0" smtClean="0"/>
              <a:t>Tumor research based on single-cell sequencing technologies</a:t>
            </a:r>
            <a:endParaRPr lang="zh-CN" altLang="en-US" sz="4000" dirty="0"/>
          </a:p>
        </p:txBody>
      </p:sp>
      <p:sp>
        <p:nvSpPr>
          <p:cNvPr id="5" name="副标题 2"/>
          <p:cNvSpPr>
            <a:spLocks noGrp="1"/>
          </p:cNvSpPr>
          <p:nvPr>
            <p:ph type="subTitle" idx="1"/>
          </p:nvPr>
        </p:nvSpPr>
        <p:spPr>
          <a:xfrm>
            <a:off x="1331640" y="3717032"/>
            <a:ext cx="6400800" cy="1752600"/>
          </a:xfrm>
        </p:spPr>
        <p:txBody>
          <a:bodyPr>
            <a:normAutofit/>
          </a:bodyPr>
          <a:lstStyle/>
          <a:p>
            <a:r>
              <a:rPr lang="en-US" altLang="zh-CN" sz="2400" dirty="0" smtClean="0">
                <a:solidFill>
                  <a:schemeClr val="tx1"/>
                </a:solidFill>
              </a:rPr>
              <a:t>Hongjin Wu</a:t>
            </a:r>
          </a:p>
          <a:p>
            <a:r>
              <a:rPr lang="en-US" altLang="zh-CN" sz="2400" dirty="0" smtClean="0">
                <a:solidFill>
                  <a:schemeClr val="tx1"/>
                </a:solidFill>
              </a:rPr>
              <a:t>Cancer Research Lab, Hangzhou Cancer Hospital</a:t>
            </a:r>
          </a:p>
          <a:p>
            <a:r>
              <a:rPr lang="en-US" altLang="zh-CN" sz="2400" dirty="0" smtClean="0">
                <a:solidFill>
                  <a:schemeClr val="tx1"/>
                </a:solidFill>
              </a:rPr>
              <a:t>03.15.2015</a:t>
            </a: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14290"/>
            <a:ext cx="8186766" cy="1654164"/>
          </a:xfrm>
        </p:spPr>
        <p:txBody>
          <a:bodyPr>
            <a:noAutofit/>
          </a:bodyPr>
          <a:lstStyle/>
          <a:p>
            <a:r>
              <a:rPr lang="en-US" altLang="zh-CN" sz="3200" dirty="0" smtClean="0"/>
              <a:t>Cell lineage reconstruction of cancer will elucidate its development</a:t>
            </a:r>
            <a:endParaRPr lang="zh-CN" altLang="en-US" sz="3200" dirty="0" smtClean="0"/>
          </a:p>
        </p:txBody>
      </p:sp>
      <p:sp>
        <p:nvSpPr>
          <p:cNvPr id="3" name="内容占位符 2"/>
          <p:cNvSpPr>
            <a:spLocks noGrp="1"/>
          </p:cNvSpPr>
          <p:nvPr>
            <p:ph idx="1"/>
          </p:nvPr>
        </p:nvSpPr>
        <p:spPr>
          <a:xfrm>
            <a:off x="571472" y="1785926"/>
            <a:ext cx="8115328" cy="4572032"/>
          </a:xfrm>
        </p:spPr>
        <p:txBody>
          <a:bodyPr>
            <a:normAutofit/>
          </a:bodyPr>
          <a:lstStyle/>
          <a:p>
            <a:r>
              <a:rPr lang="en-US" altLang="zh-CN" sz="2400" dirty="0" smtClean="0"/>
              <a:t>Cancer &amp; relapse after Radio/Chemotherapy.</a:t>
            </a:r>
          </a:p>
          <a:p>
            <a:pPr marL="457200" indent="-457200">
              <a:buFont typeface="+mj-lt"/>
              <a:buAutoNum type="arabicPeriod"/>
            </a:pPr>
            <a:r>
              <a:rPr lang="en-US" altLang="zh-CN" sz="2400" dirty="0" smtClean="0"/>
              <a:t>Caused by ordinary tumour cells escaping Radio/Chemo-therapy stochastically</a:t>
            </a:r>
            <a:r>
              <a:rPr lang="en-US" altLang="zh-CN" sz="2400" dirty="0" smtClean="0"/>
              <a:t>.</a:t>
            </a:r>
          </a:p>
          <a:p>
            <a:pPr marL="457200" indent="-457200">
              <a:buFont typeface="+mj-lt"/>
              <a:buAutoNum type="arabicPeriod"/>
            </a:pPr>
            <a:endParaRPr lang="en-US" altLang="zh-CN" sz="2400" dirty="0" smtClean="0"/>
          </a:p>
          <a:p>
            <a:pPr marL="457200" indent="-457200">
              <a:buFont typeface="+mj-lt"/>
              <a:buAutoNum type="arabicPeriod"/>
            </a:pPr>
            <a:r>
              <a:rPr lang="en-US" altLang="zh-CN" sz="2400" dirty="0" smtClean="0"/>
              <a:t>Caused by a distinct subpopulation of infrequently dividing cancer initiating cells that escape Radio/Chemotherapy owing to their slow division rate</a:t>
            </a:r>
            <a:r>
              <a:rPr lang="en-US" altLang="zh-CN" sz="2400" dirty="0" smtClean="0"/>
              <a:t>. (Combined with RNA/ Methylation analysis)</a:t>
            </a:r>
            <a:endParaRPr lang="en-US" altLang="zh-CN" sz="2400" dirty="0" smtClean="0"/>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cstate="print"/>
          <a:srcRect/>
          <a:stretch>
            <a:fillRect/>
          </a:stretch>
        </p:blipFill>
        <p:spPr bwMode="auto">
          <a:xfrm>
            <a:off x="104626" y="142852"/>
            <a:ext cx="6896266" cy="6504912"/>
          </a:xfrm>
          <a:prstGeom prst="rect">
            <a:avLst/>
          </a:prstGeom>
          <a:noFill/>
          <a:ln w="9525">
            <a:noFill/>
            <a:miter lim="800000"/>
            <a:headEnd/>
            <a:tailEnd/>
          </a:ln>
          <a:effectLst/>
        </p:spPr>
      </p:pic>
      <p:sp>
        <p:nvSpPr>
          <p:cNvPr id="6" name="矩形 5"/>
          <p:cNvSpPr/>
          <p:nvPr/>
        </p:nvSpPr>
        <p:spPr>
          <a:xfrm>
            <a:off x="5715008" y="6500834"/>
            <a:ext cx="3357554" cy="276999"/>
          </a:xfrm>
          <a:prstGeom prst="rect">
            <a:avLst/>
          </a:prstGeom>
        </p:spPr>
        <p:txBody>
          <a:bodyPr wrap="square">
            <a:spAutoFit/>
          </a:bodyPr>
          <a:lstStyle/>
          <a:p>
            <a:pPr algn="r"/>
            <a:r>
              <a:rPr lang="en-US" altLang="zh-CN" sz="1200" dirty="0" smtClean="0"/>
              <a:t>Li Ding, et al.  Nature, 418, 506-510 (2012)</a:t>
            </a:r>
            <a:endParaRPr lang="zh-CN" altLang="en-US" sz="1200" dirty="0"/>
          </a:p>
        </p:txBody>
      </p:sp>
      <p:sp>
        <p:nvSpPr>
          <p:cNvPr id="7" name="矩形 6"/>
          <p:cNvSpPr/>
          <p:nvPr/>
        </p:nvSpPr>
        <p:spPr>
          <a:xfrm>
            <a:off x="7000892" y="357166"/>
            <a:ext cx="2071702" cy="4031873"/>
          </a:xfrm>
          <a:prstGeom prst="rect">
            <a:avLst/>
          </a:prstGeom>
        </p:spPr>
        <p:txBody>
          <a:bodyPr wrap="square">
            <a:spAutoFit/>
          </a:bodyPr>
          <a:lstStyle/>
          <a:p>
            <a:r>
              <a:rPr lang="en-US" altLang="zh-CN" sz="1600" b="1" dirty="0" smtClean="0"/>
              <a:t>a. Graphical representation of clonal evolution from the primary tumour to relapse in UPN 933124, </a:t>
            </a:r>
          </a:p>
          <a:p>
            <a:endParaRPr lang="en-US" altLang="zh-CN" sz="1600" b="1" dirty="0" smtClean="0"/>
          </a:p>
          <a:p>
            <a:endParaRPr lang="en-US" altLang="zh-CN" sz="1600" b="1" dirty="0" smtClean="0"/>
          </a:p>
          <a:p>
            <a:endParaRPr lang="en-US" altLang="zh-CN" sz="1600" b="1" dirty="0" smtClean="0"/>
          </a:p>
          <a:p>
            <a:endParaRPr lang="en-US" altLang="zh-CN" sz="1600" b="1" dirty="0" smtClean="0"/>
          </a:p>
          <a:p>
            <a:endParaRPr lang="en-US" altLang="zh-CN" sz="1600" b="1" dirty="0" smtClean="0"/>
          </a:p>
          <a:p>
            <a:endParaRPr lang="en-US" altLang="zh-CN" sz="1600" b="1" dirty="0" smtClean="0"/>
          </a:p>
          <a:p>
            <a:r>
              <a:rPr lang="en-US" altLang="zh-CN" sz="1600" b="1" dirty="0" smtClean="0"/>
              <a:t>b. Patterns of tumour evolution observed in eight primary tumour and relapse pairs.</a:t>
            </a:r>
            <a:endParaRPr lang="zh-CN" altLang="en-US" sz="1600" b="1" dirty="0"/>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3600" b="1" dirty="0" smtClean="0"/>
              <a:t>4. Single Cell Transcriptomes</a:t>
            </a:r>
            <a:endParaRPr lang="zh-CN" altLang="en-US" sz="3600" b="1" dirty="0"/>
          </a:p>
        </p:txBody>
      </p:sp>
      <p:sp>
        <p:nvSpPr>
          <p:cNvPr id="3" name="内容占位符 2"/>
          <p:cNvSpPr>
            <a:spLocks noGrp="1"/>
          </p:cNvSpPr>
          <p:nvPr>
            <p:ph idx="1"/>
          </p:nvPr>
        </p:nvSpPr>
        <p:spPr/>
        <p:txBody>
          <a:bodyPr>
            <a:normAutofit/>
          </a:bodyPr>
          <a:lstStyle/>
          <a:p>
            <a:r>
              <a:rPr lang="en-US" altLang="zh-CN" sz="2400" dirty="0" smtClean="0"/>
              <a:t>Definition of Cell Types.</a:t>
            </a:r>
          </a:p>
          <a:p>
            <a:pPr>
              <a:buNone/>
            </a:pPr>
            <a:r>
              <a:rPr lang="en-US" altLang="zh-CN" sz="2400" dirty="0" smtClean="0"/>
              <a:t>----------------------------------------</a:t>
            </a:r>
          </a:p>
          <a:p>
            <a:r>
              <a:rPr lang="en-US" altLang="zh-CN" sz="2400" b="1" dirty="0" smtClean="0"/>
              <a:t>SMART-seq2 </a:t>
            </a:r>
            <a:r>
              <a:rPr lang="en-US" altLang="zh-CN" sz="1800" b="1" dirty="0" smtClean="0"/>
              <a:t>(</a:t>
            </a:r>
            <a:r>
              <a:rPr lang="en-US" sz="1800" b="1" dirty="0" smtClean="0"/>
              <a:t>Switch Mechanism At the 5’ end of Reverse Transcript</a:t>
            </a:r>
            <a:r>
              <a:rPr lang="en-US" altLang="zh-CN" sz="1800" b="1" dirty="0" smtClean="0"/>
              <a:t>) </a:t>
            </a:r>
          </a:p>
          <a:p>
            <a:r>
              <a:rPr lang="en-US" altLang="zh-CN" sz="2400" dirty="0" smtClean="0"/>
              <a:t>CEL-seq </a:t>
            </a:r>
            <a:r>
              <a:rPr lang="en-US" altLang="zh-CN" sz="1800" dirty="0" smtClean="0"/>
              <a:t>(</a:t>
            </a:r>
            <a:r>
              <a:rPr lang="en-US" sz="1800" dirty="0" smtClean="0"/>
              <a:t>Single-Cell RNA-Seq by Multiplexed Linear Amplification</a:t>
            </a:r>
            <a:r>
              <a:rPr lang="en-US" altLang="zh-CN" sz="1800" dirty="0" smtClean="0"/>
              <a:t>)</a:t>
            </a:r>
          </a:p>
          <a:p>
            <a:pPr>
              <a:buNone/>
            </a:pPr>
            <a:r>
              <a:rPr lang="en-US" altLang="zh-CN" sz="2400" dirty="0" smtClean="0"/>
              <a:t>----------------------------------------</a:t>
            </a:r>
          </a:p>
          <a:p>
            <a:r>
              <a:rPr lang="en-US" altLang="zh-CN" sz="2400" dirty="0" smtClean="0"/>
              <a:t>Hiseq 2000/2500</a:t>
            </a:r>
          </a:p>
        </p:txBody>
      </p:sp>
      <p:pic>
        <p:nvPicPr>
          <p:cNvPr id="3074" name="Picture 2"/>
          <p:cNvPicPr>
            <a:picLocks noChangeAspect="1" noChangeArrowheads="1"/>
          </p:cNvPicPr>
          <p:nvPr/>
        </p:nvPicPr>
        <p:blipFill>
          <a:blip r:embed="rId2" cstate="print"/>
          <a:srcRect/>
          <a:stretch>
            <a:fillRect/>
          </a:stretch>
        </p:blipFill>
        <p:spPr bwMode="auto">
          <a:xfrm>
            <a:off x="575065" y="1268760"/>
            <a:ext cx="6877255" cy="5486853"/>
          </a:xfrm>
          <a:prstGeom prst="rect">
            <a:avLst/>
          </a:prstGeom>
          <a:noFill/>
          <a:ln w="9525">
            <a:noFill/>
            <a:miter lim="800000"/>
            <a:headEnd/>
            <a:tailEnd/>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500" fill="hold"/>
                                        <p:tgtEl>
                                          <p:spTgt spid="3074"/>
                                        </p:tgtEl>
                                        <p:attrNameLst>
                                          <p:attrName>ppt_x</p:attrName>
                                        </p:attrNameLst>
                                      </p:cBhvr>
                                      <p:tavLst>
                                        <p:tav tm="0">
                                          <p:val>
                                            <p:strVal val="#ppt_x"/>
                                          </p:val>
                                        </p:tav>
                                        <p:tav tm="100000">
                                          <p:val>
                                            <p:strVal val="#ppt_x"/>
                                          </p:val>
                                        </p:tav>
                                      </p:tavLst>
                                    </p:anim>
                                    <p:anim calcmode="lin" valueType="num">
                                      <p:cBhvr additive="base">
                                        <p:cTn id="8"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3600" dirty="0" smtClean="0"/>
              <a:t>Single Cell Transcriptomes</a:t>
            </a:r>
            <a:endParaRPr lang="zh-CN" altLang="en-US" sz="3600" dirty="0"/>
          </a:p>
        </p:txBody>
      </p:sp>
      <p:sp>
        <p:nvSpPr>
          <p:cNvPr id="3" name="内容占位符 2"/>
          <p:cNvSpPr>
            <a:spLocks noGrp="1"/>
          </p:cNvSpPr>
          <p:nvPr>
            <p:ph idx="1"/>
          </p:nvPr>
        </p:nvSpPr>
        <p:spPr>
          <a:xfrm>
            <a:off x="457200" y="1600200"/>
            <a:ext cx="8186766" cy="4525963"/>
          </a:xfrm>
        </p:spPr>
        <p:txBody>
          <a:bodyPr>
            <a:normAutofit/>
          </a:bodyPr>
          <a:lstStyle/>
          <a:p>
            <a:r>
              <a:rPr lang="en-US" altLang="zh-CN" sz="2400" dirty="0" smtClean="0"/>
              <a:t>Analysis of rare cell types</a:t>
            </a:r>
          </a:p>
          <a:p>
            <a:pPr>
              <a:buNone/>
            </a:pPr>
            <a:r>
              <a:rPr lang="en-US" altLang="zh-CN" sz="2000" dirty="0" smtClean="0"/>
              <a:t>     (CTC, circulating tumour cells; early human embryo; adult stem cells;)</a:t>
            </a:r>
          </a:p>
          <a:p>
            <a:pPr>
              <a:buNone/>
            </a:pPr>
            <a:endParaRPr lang="en-US" altLang="zh-CN" sz="2000" dirty="0" smtClean="0"/>
          </a:p>
          <a:p>
            <a:r>
              <a:rPr lang="en-US" altLang="zh-CN" sz="2400" dirty="0" smtClean="0"/>
              <a:t>Definition of Cell </a:t>
            </a:r>
            <a:r>
              <a:rPr lang="en-US" altLang="zh-CN" sz="2400" dirty="0" smtClean="0"/>
              <a:t>Types (with cel</a:t>
            </a:r>
            <a:r>
              <a:rPr lang="en-US" altLang="zh-CN" sz="2400" dirty="0" smtClean="0"/>
              <a:t>l transcriptome</a:t>
            </a:r>
            <a:r>
              <a:rPr lang="en-US" altLang="zh-CN" sz="2400" dirty="0" smtClean="0"/>
              <a:t>)</a:t>
            </a:r>
            <a:endParaRPr lang="en-US" altLang="zh-CN" sz="2000" dirty="0" smtClean="0"/>
          </a:p>
          <a:p>
            <a:pPr>
              <a:buNone/>
            </a:pPr>
            <a:r>
              <a:rPr lang="en-US" altLang="zh-CN" sz="2000" dirty="0" smtClean="0"/>
              <a:t>     Individual cells differ greatly in their size, morphology, developmental origin and functional properties. </a:t>
            </a:r>
          </a:p>
          <a:p>
            <a:pPr>
              <a:buNone/>
            </a:pPr>
            <a:r>
              <a:rPr lang="en-US" altLang="zh-CN" sz="2000" dirty="0" smtClean="0"/>
              <a:t>     Our current level of understanding of cell types, their origin, evolution and diversity is embarrassingly poor.</a:t>
            </a:r>
          </a:p>
          <a:p>
            <a:pPr>
              <a:buNone/>
            </a:pPr>
            <a:endParaRPr lang="en-US" altLang="zh-CN" sz="2000" dirty="0" smtClean="0"/>
          </a:p>
          <a:p>
            <a:r>
              <a:rPr lang="en-US" altLang="zh-CN" sz="2400" dirty="0" smtClean="0"/>
              <a:t>Characterization of transcriptional fluctuations</a:t>
            </a: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3600" dirty="0" smtClean="0"/>
              <a:t>Definition of Cell Types</a:t>
            </a:r>
            <a:endParaRPr lang="zh-CN" altLang="en-US" sz="3600" dirty="0"/>
          </a:p>
        </p:txBody>
      </p:sp>
      <p:sp>
        <p:nvSpPr>
          <p:cNvPr id="4" name="矩形 3"/>
          <p:cNvSpPr/>
          <p:nvPr/>
        </p:nvSpPr>
        <p:spPr>
          <a:xfrm>
            <a:off x="5357818" y="6500834"/>
            <a:ext cx="3714744" cy="276999"/>
          </a:xfrm>
          <a:prstGeom prst="rect">
            <a:avLst/>
          </a:prstGeom>
        </p:spPr>
        <p:txBody>
          <a:bodyPr wrap="square">
            <a:spAutoFit/>
          </a:bodyPr>
          <a:lstStyle/>
          <a:p>
            <a:pPr algn="r"/>
            <a:r>
              <a:rPr lang="en-US" altLang="zh-CN" sz="1200" dirty="0" smtClean="0"/>
              <a:t>Ehud Shapiro, et al. Nature Reviews Genetics, 30, (2013)</a:t>
            </a:r>
            <a:endParaRPr lang="zh-CN" altLang="en-US" sz="1200" dirty="0"/>
          </a:p>
        </p:txBody>
      </p:sp>
      <p:pic>
        <p:nvPicPr>
          <p:cNvPr id="7171" name="Picture 3"/>
          <p:cNvPicPr>
            <a:picLocks noChangeAspect="1" noChangeArrowheads="1"/>
          </p:cNvPicPr>
          <p:nvPr/>
        </p:nvPicPr>
        <p:blipFill>
          <a:blip r:embed="rId2" cstate="print"/>
          <a:srcRect/>
          <a:stretch>
            <a:fillRect/>
          </a:stretch>
        </p:blipFill>
        <p:spPr bwMode="auto">
          <a:xfrm>
            <a:off x="138113" y="1457325"/>
            <a:ext cx="8867775" cy="3943350"/>
          </a:xfrm>
          <a:prstGeom prst="rect">
            <a:avLst/>
          </a:prstGeom>
          <a:noFill/>
          <a:ln w="9525">
            <a:noFill/>
            <a:miter lim="800000"/>
            <a:headEnd/>
            <a:tailEnd/>
          </a:ln>
          <a:effectLst/>
        </p:spPr>
      </p:pic>
      <p:sp>
        <p:nvSpPr>
          <p:cNvPr id="5" name="矩形 4"/>
          <p:cNvSpPr/>
          <p:nvPr/>
        </p:nvSpPr>
        <p:spPr>
          <a:xfrm>
            <a:off x="214282" y="5517232"/>
            <a:ext cx="8715436" cy="646331"/>
          </a:xfrm>
          <a:prstGeom prst="rect">
            <a:avLst/>
          </a:prstGeom>
        </p:spPr>
        <p:txBody>
          <a:bodyPr wrap="square">
            <a:spAutoFit/>
          </a:bodyPr>
          <a:lstStyle/>
          <a:p>
            <a:r>
              <a:rPr lang="en-US" altLang="zh-CN" dirty="0" smtClean="0"/>
              <a:t>BGI &amp; Ruijin Hospital, </a:t>
            </a:r>
            <a:endParaRPr lang="en-US" altLang="zh-CN" dirty="0" smtClean="0"/>
          </a:p>
          <a:p>
            <a:r>
              <a:rPr lang="en-US" altLang="zh-CN" dirty="0" smtClean="0"/>
              <a:t>Human/mouse  </a:t>
            </a:r>
            <a:r>
              <a:rPr lang="en-US" altLang="zh-CN" dirty="0" smtClean="0"/>
              <a:t>pancreas islet cell types </a:t>
            </a:r>
            <a:r>
              <a:rPr lang="en-US" altLang="zh-CN" dirty="0" smtClean="0"/>
              <a:t>classification </a:t>
            </a:r>
            <a:r>
              <a:rPr lang="en-US" altLang="zh-CN" dirty="0" smtClean="0"/>
              <a:t>and Diabetes.</a:t>
            </a:r>
            <a:endParaRPr lang="zh-CN" altLang="en-US" dirty="0"/>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71406" y="1428736"/>
            <a:ext cx="5334000" cy="5372100"/>
          </a:xfrm>
          <a:prstGeom prst="rect">
            <a:avLst/>
          </a:prstGeom>
          <a:noFill/>
          <a:ln w="9525">
            <a:noFill/>
            <a:miter lim="800000"/>
            <a:headEnd/>
            <a:tailEnd/>
          </a:ln>
          <a:effectLst/>
        </p:spPr>
      </p:pic>
      <p:sp>
        <p:nvSpPr>
          <p:cNvPr id="5" name="矩形 4"/>
          <p:cNvSpPr/>
          <p:nvPr/>
        </p:nvSpPr>
        <p:spPr>
          <a:xfrm>
            <a:off x="5500726" y="520086"/>
            <a:ext cx="3571868" cy="5909310"/>
          </a:xfrm>
          <a:prstGeom prst="rect">
            <a:avLst/>
          </a:prstGeom>
        </p:spPr>
        <p:txBody>
          <a:bodyPr wrap="square">
            <a:spAutoFit/>
          </a:bodyPr>
          <a:lstStyle/>
          <a:p>
            <a:pPr algn="just"/>
            <a:r>
              <a:rPr lang="en-US" altLang="zh-CN" sz="1400" dirty="0" smtClean="0"/>
              <a:t>Single-cell RNA-seq of DRG cells reveals cellular heterogeneity. </a:t>
            </a:r>
          </a:p>
          <a:p>
            <a:pPr algn="just"/>
            <a:endParaRPr lang="en-US" altLang="zh-CN" sz="1400" dirty="0" smtClean="0"/>
          </a:p>
          <a:p>
            <a:pPr algn="just"/>
            <a:r>
              <a:rPr lang="en-US" altLang="zh-CN" sz="1400" dirty="0" smtClean="0"/>
              <a:t>(a) Bottom: PCA of single-cell gene expression patterns for 799 individual cells assigned 731 of them to five clusters, one of which contained non-neuronal cells. Insets (top) show the same PCA plot with cells colored according to relative expression of representative genes mapped back to non-neuronal cells. </a:t>
            </a:r>
          </a:p>
          <a:p>
            <a:pPr algn="just"/>
            <a:r>
              <a:rPr lang="en-US" altLang="zh-CN" sz="1400" dirty="0" smtClean="0"/>
              <a:t>(b) PCA of 622 neuronal cells comprising the four principal neuronal types. Insets show the same PCA plot with cells colored according to relative expression of representative genes mapped back to the different populations. </a:t>
            </a:r>
          </a:p>
          <a:p>
            <a:pPr algn="just"/>
            <a:r>
              <a:rPr lang="en-US" altLang="zh-CN" sz="1400" dirty="0" smtClean="0"/>
              <a:t>Group identity was defined as </a:t>
            </a:r>
            <a:r>
              <a:rPr lang="en-US" altLang="zh-CN" sz="1400" dirty="0" err="1" smtClean="0"/>
              <a:t>peptidergic</a:t>
            </a:r>
            <a:r>
              <a:rPr lang="en-US" altLang="zh-CN" sz="1400" dirty="0" smtClean="0"/>
              <a:t> </a:t>
            </a:r>
            <a:r>
              <a:rPr lang="en-US" altLang="zh-CN" sz="1400" dirty="0" err="1" smtClean="0"/>
              <a:t>nociceptors</a:t>
            </a:r>
            <a:r>
              <a:rPr lang="en-US" altLang="zh-CN" sz="1400" dirty="0" smtClean="0"/>
              <a:t> (PEP), non-</a:t>
            </a:r>
            <a:r>
              <a:rPr lang="en-US" altLang="zh-CN" sz="1400" dirty="0" err="1" smtClean="0"/>
              <a:t>peptidergic</a:t>
            </a:r>
            <a:r>
              <a:rPr lang="en-US" altLang="zh-CN" sz="1400" dirty="0" smtClean="0"/>
              <a:t> </a:t>
            </a:r>
            <a:r>
              <a:rPr lang="en-US" altLang="zh-CN" sz="1400" dirty="0" err="1" smtClean="0"/>
              <a:t>nociceptors</a:t>
            </a:r>
            <a:r>
              <a:rPr lang="en-US" altLang="zh-CN" sz="1400" dirty="0" smtClean="0"/>
              <a:t> (NP), </a:t>
            </a:r>
            <a:r>
              <a:rPr lang="en-US" altLang="zh-CN" sz="1400" dirty="0" err="1" smtClean="0"/>
              <a:t>neurofilament</a:t>
            </a:r>
            <a:r>
              <a:rPr lang="en-US" altLang="zh-CN" sz="1400" dirty="0" smtClean="0"/>
              <a:t> containing (NF) and tyrosine </a:t>
            </a:r>
            <a:r>
              <a:rPr lang="en-US" altLang="zh-CN" sz="1400" dirty="0" err="1" smtClean="0"/>
              <a:t>hydroxylase</a:t>
            </a:r>
            <a:r>
              <a:rPr lang="en-US" altLang="zh-CN" sz="1400" dirty="0" smtClean="0"/>
              <a:t> containing (TH). Tac1 encodes substance P; Ntrk1, TRKA; </a:t>
            </a:r>
            <a:r>
              <a:rPr lang="en-US" altLang="zh-CN" sz="1400" dirty="0" err="1" smtClean="0"/>
              <a:t>Calca</a:t>
            </a:r>
            <a:r>
              <a:rPr lang="en-US" altLang="zh-CN" sz="1400" dirty="0" smtClean="0"/>
              <a:t>, CGRP; </a:t>
            </a:r>
            <a:r>
              <a:rPr lang="en-US" altLang="zh-CN" sz="1400" dirty="0" err="1" smtClean="0"/>
              <a:t>Mrgprd</a:t>
            </a:r>
            <a:r>
              <a:rPr lang="en-US" altLang="zh-CN" sz="1400" dirty="0" smtClean="0"/>
              <a:t>, MGRPRD; P2rx3, P2X3; </a:t>
            </a:r>
            <a:r>
              <a:rPr lang="en-US" altLang="zh-CN" sz="1400" dirty="0" err="1" smtClean="0"/>
              <a:t>Nefh</a:t>
            </a:r>
            <a:r>
              <a:rPr lang="en-US" altLang="zh-CN" sz="1400" dirty="0" smtClean="0"/>
              <a:t>, </a:t>
            </a:r>
            <a:r>
              <a:rPr lang="en-US" altLang="zh-CN" sz="1400" dirty="0" err="1" smtClean="0"/>
              <a:t>neurofilament</a:t>
            </a:r>
            <a:r>
              <a:rPr lang="en-US" altLang="zh-CN" sz="1400" dirty="0" smtClean="0"/>
              <a:t> heavy chain; </a:t>
            </a:r>
            <a:r>
              <a:rPr lang="en-US" altLang="zh-CN" sz="1400" dirty="0" err="1" smtClean="0"/>
              <a:t>Pvalb</a:t>
            </a:r>
            <a:r>
              <a:rPr lang="en-US" altLang="zh-CN" sz="1400" dirty="0" smtClean="0"/>
              <a:t>, </a:t>
            </a:r>
            <a:r>
              <a:rPr lang="en-US" altLang="zh-CN" sz="1400" dirty="0" err="1" smtClean="0"/>
              <a:t>parvalbumin</a:t>
            </a:r>
            <a:r>
              <a:rPr lang="en-US" altLang="zh-CN" sz="1400" dirty="0" smtClean="0"/>
              <a:t>; </a:t>
            </a:r>
            <a:r>
              <a:rPr lang="en-US" altLang="zh-CN" sz="1400" dirty="0" err="1" smtClean="0"/>
              <a:t>Th</a:t>
            </a:r>
            <a:r>
              <a:rPr lang="en-US" altLang="zh-CN" sz="1400" dirty="0" smtClean="0"/>
              <a:t>, tyrosine </a:t>
            </a:r>
            <a:r>
              <a:rPr lang="en-US" altLang="zh-CN" sz="1400" dirty="0" err="1" smtClean="0"/>
              <a:t>hydroxylase</a:t>
            </a:r>
            <a:r>
              <a:rPr lang="en-US" altLang="zh-CN" sz="1400" dirty="0" smtClean="0"/>
              <a:t>. Color key represents normalized gene expression with mean 0 and variance 1.</a:t>
            </a:r>
            <a:endParaRPr lang="zh-CN" altLang="en-US" sz="1400" dirty="0"/>
          </a:p>
        </p:txBody>
      </p:sp>
      <p:sp>
        <p:nvSpPr>
          <p:cNvPr id="6" name="标题 1"/>
          <p:cNvSpPr>
            <a:spLocks noGrp="1"/>
          </p:cNvSpPr>
          <p:nvPr>
            <p:ph type="title"/>
          </p:nvPr>
        </p:nvSpPr>
        <p:spPr>
          <a:xfrm>
            <a:off x="457200" y="274638"/>
            <a:ext cx="8229600" cy="1143000"/>
          </a:xfrm>
        </p:spPr>
        <p:txBody>
          <a:bodyPr>
            <a:normAutofit/>
          </a:bodyPr>
          <a:lstStyle/>
          <a:p>
            <a:pPr algn="l"/>
            <a:r>
              <a:rPr lang="en-US" altLang="zh-CN" sz="3600" dirty="0" smtClean="0"/>
              <a:t>Definition of Cell Types</a:t>
            </a:r>
            <a:endParaRPr lang="zh-CN" altLang="en-US" sz="3600" dirty="0"/>
          </a:p>
        </p:txBody>
      </p:sp>
      <p:sp>
        <p:nvSpPr>
          <p:cNvPr id="7" name="矩形 6"/>
          <p:cNvSpPr/>
          <p:nvPr/>
        </p:nvSpPr>
        <p:spPr>
          <a:xfrm>
            <a:off x="5857884" y="6500834"/>
            <a:ext cx="3221138" cy="276999"/>
          </a:xfrm>
          <a:prstGeom prst="rect">
            <a:avLst/>
          </a:prstGeom>
        </p:spPr>
        <p:txBody>
          <a:bodyPr wrap="none">
            <a:spAutoFit/>
          </a:bodyPr>
          <a:lstStyle/>
          <a:p>
            <a:r>
              <a:rPr lang="en-US" altLang="zh-CN" sz="1200" dirty="0" smtClean="0"/>
              <a:t>Dmitry </a:t>
            </a:r>
            <a:r>
              <a:rPr lang="en-US" altLang="zh-CN" sz="1200" dirty="0" err="1" smtClean="0"/>
              <a:t>Usoskin</a:t>
            </a:r>
            <a:r>
              <a:rPr lang="en-US" altLang="zh-CN" sz="1200" dirty="0" smtClean="0"/>
              <a:t>, et al. nature neuroscience, 2014</a:t>
            </a:r>
            <a:endParaRPr lang="zh-CN" altLang="en-US" sz="1200" dirty="0"/>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54323" y="1323981"/>
            <a:ext cx="8089577" cy="3176589"/>
          </a:xfrm>
          <a:prstGeom prst="rect">
            <a:avLst/>
          </a:prstGeom>
          <a:noFill/>
          <a:ln w="9525">
            <a:noFill/>
            <a:miter lim="800000"/>
            <a:headEnd/>
            <a:tailEnd/>
          </a:ln>
          <a:effectLst/>
        </p:spPr>
      </p:pic>
      <p:sp>
        <p:nvSpPr>
          <p:cNvPr id="5" name="标题 1"/>
          <p:cNvSpPr>
            <a:spLocks noGrp="1"/>
          </p:cNvSpPr>
          <p:nvPr>
            <p:ph type="title"/>
          </p:nvPr>
        </p:nvSpPr>
        <p:spPr>
          <a:xfrm>
            <a:off x="457200" y="274638"/>
            <a:ext cx="8229600" cy="1143000"/>
          </a:xfrm>
        </p:spPr>
        <p:txBody>
          <a:bodyPr>
            <a:normAutofit/>
          </a:bodyPr>
          <a:lstStyle/>
          <a:p>
            <a:pPr algn="l"/>
            <a:r>
              <a:rPr lang="en-US" altLang="zh-CN" sz="3600" dirty="0" smtClean="0"/>
              <a:t>Definition of Cell Types</a:t>
            </a:r>
            <a:endParaRPr lang="zh-CN" altLang="en-US" sz="3600" dirty="0"/>
          </a:p>
        </p:txBody>
      </p:sp>
      <p:sp>
        <p:nvSpPr>
          <p:cNvPr id="6" name="矩形 5"/>
          <p:cNvSpPr/>
          <p:nvPr/>
        </p:nvSpPr>
        <p:spPr>
          <a:xfrm>
            <a:off x="71438" y="4429132"/>
            <a:ext cx="7929586" cy="1723549"/>
          </a:xfrm>
          <a:prstGeom prst="rect">
            <a:avLst/>
          </a:prstGeom>
        </p:spPr>
        <p:txBody>
          <a:bodyPr wrap="square">
            <a:spAutoFit/>
          </a:bodyPr>
          <a:lstStyle/>
          <a:p>
            <a:r>
              <a:rPr lang="en-US" altLang="zh-CN" dirty="0" smtClean="0"/>
              <a:t>Single-cell RNA-seq of 80 embryonic (E18.5) mouse lung epithelial cells enables unbiased identification of alveolar, bronchiolar and progenitor cell populations.</a:t>
            </a:r>
          </a:p>
          <a:p>
            <a:r>
              <a:rPr lang="en-US" altLang="zh-CN" sz="1400" dirty="0" smtClean="0"/>
              <a:t>a, Spatially heterogeneous differentiation of distal lung epithelium. </a:t>
            </a:r>
          </a:p>
          <a:p>
            <a:r>
              <a:rPr lang="en-US" altLang="zh-CN" sz="1400" dirty="0" smtClean="0"/>
              <a:t>b, PCA of 80 single-cell transcriptomes (three biological replicates) at E18.5 distinguishes between major bronchiolar and alveolar cell lineages. PC, principal component.</a:t>
            </a:r>
          </a:p>
          <a:p>
            <a:r>
              <a:rPr lang="en-US" altLang="zh-CN" sz="1400" dirty="0" smtClean="0"/>
              <a:t>c, Distinct gene groups characterize each cell population on the basis of differential correlation with PC1 and PC3. </a:t>
            </a:r>
            <a:endParaRPr lang="zh-CN" altLang="en-US" sz="1400" dirty="0"/>
          </a:p>
        </p:txBody>
      </p:sp>
      <p:sp>
        <p:nvSpPr>
          <p:cNvPr id="7" name="矩形 6"/>
          <p:cNvSpPr/>
          <p:nvPr/>
        </p:nvSpPr>
        <p:spPr>
          <a:xfrm>
            <a:off x="6593839" y="6500834"/>
            <a:ext cx="2478755" cy="276999"/>
          </a:xfrm>
          <a:prstGeom prst="rect">
            <a:avLst/>
          </a:prstGeom>
        </p:spPr>
        <p:txBody>
          <a:bodyPr wrap="none">
            <a:spAutoFit/>
          </a:bodyPr>
          <a:lstStyle/>
          <a:p>
            <a:r>
              <a:rPr lang="en-US" altLang="zh-CN" sz="1200" dirty="0" smtClean="0"/>
              <a:t>Barbara </a:t>
            </a:r>
            <a:r>
              <a:rPr lang="en-US" altLang="zh-CN" sz="1200" dirty="0" err="1" smtClean="0"/>
              <a:t>Treutlein</a:t>
            </a:r>
            <a:r>
              <a:rPr lang="en-US" altLang="zh-CN" sz="1200" dirty="0" smtClean="0"/>
              <a:t>, et al. nature, 2014</a:t>
            </a:r>
            <a:endParaRPr lang="zh-CN" altLang="en-US" sz="1200" dirty="0"/>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142844" y="119086"/>
            <a:ext cx="6213497" cy="6453186"/>
          </a:xfrm>
          <a:prstGeom prst="rect">
            <a:avLst/>
          </a:prstGeom>
          <a:noFill/>
          <a:ln w="9525">
            <a:noFill/>
            <a:miter lim="800000"/>
            <a:headEnd/>
            <a:tailEnd/>
          </a:ln>
          <a:effectLst/>
        </p:spPr>
      </p:pic>
      <p:sp>
        <p:nvSpPr>
          <p:cNvPr id="4" name="矩形 3"/>
          <p:cNvSpPr/>
          <p:nvPr/>
        </p:nvSpPr>
        <p:spPr>
          <a:xfrm>
            <a:off x="5572132" y="6500834"/>
            <a:ext cx="3503074" cy="276999"/>
          </a:xfrm>
          <a:prstGeom prst="rect">
            <a:avLst/>
          </a:prstGeom>
        </p:spPr>
        <p:txBody>
          <a:bodyPr wrap="none">
            <a:spAutoFit/>
          </a:bodyPr>
          <a:lstStyle/>
          <a:p>
            <a:pPr algn="r"/>
            <a:r>
              <a:rPr lang="en-US" altLang="zh-CN" sz="1200" dirty="0" smtClean="0"/>
              <a:t>Rickard Sandberg, Nature methods, 11, 22-24, (2014)</a:t>
            </a:r>
            <a:endParaRPr lang="zh-CN" altLang="en-US" sz="1200" dirty="0"/>
          </a:p>
        </p:txBody>
      </p:sp>
      <p:sp>
        <p:nvSpPr>
          <p:cNvPr id="5" name="矩形 4"/>
          <p:cNvSpPr/>
          <p:nvPr/>
        </p:nvSpPr>
        <p:spPr>
          <a:xfrm>
            <a:off x="5857884" y="73952"/>
            <a:ext cx="3214678" cy="4893647"/>
          </a:xfrm>
          <a:prstGeom prst="rect">
            <a:avLst/>
          </a:prstGeom>
        </p:spPr>
        <p:txBody>
          <a:bodyPr wrap="square">
            <a:spAutoFit/>
          </a:bodyPr>
          <a:lstStyle/>
          <a:p>
            <a:r>
              <a:rPr lang="en-US" altLang="zh-CN" dirty="0" smtClean="0"/>
              <a:t>Single-cell transcriptome analyses of tissues and cell types. </a:t>
            </a:r>
          </a:p>
          <a:p>
            <a:endParaRPr lang="en-US" altLang="zh-CN" dirty="0" smtClean="0"/>
          </a:p>
          <a:p>
            <a:pPr algn="just"/>
            <a:r>
              <a:rPr lang="en-US" altLang="zh-CN" sz="1600" dirty="0" smtClean="0"/>
              <a:t>Cells from a healthy or pathological tissue are dissociated, analyzed independently with single-cell RNA-seq and clustered based on their gene expression profiles. </a:t>
            </a:r>
          </a:p>
          <a:p>
            <a:pPr algn="just"/>
            <a:r>
              <a:rPr lang="en-US" altLang="zh-CN" sz="1600" dirty="0" smtClean="0"/>
              <a:t>Clustering of cells reveals a cell-type map that can be used to assess the composition of the tissue including the identification of new cell types or subtypes. </a:t>
            </a:r>
          </a:p>
          <a:p>
            <a:pPr algn="just"/>
            <a:r>
              <a:rPr lang="en-US" altLang="zh-CN" sz="1600" dirty="0" smtClean="0"/>
              <a:t>These rich data can be used to address many questions of gene expression and regulation within or between cell types and between tissues.</a:t>
            </a:r>
            <a:endParaRPr lang="zh-CN" altLang="en-US" sz="1600" dirty="0"/>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43636" y="71414"/>
            <a:ext cx="2857520" cy="2000264"/>
          </a:xfrm>
        </p:spPr>
        <p:txBody>
          <a:bodyPr>
            <a:noAutofit/>
          </a:bodyPr>
          <a:lstStyle/>
          <a:p>
            <a:pPr algn="l"/>
            <a:r>
              <a:rPr lang="en-US" altLang="zh-CN" sz="2800" dirty="0" smtClean="0"/>
              <a:t>Multiple cell type response to Drug treatment.</a:t>
            </a:r>
            <a:endParaRPr lang="zh-CN" altLang="en-US" sz="2800" dirty="0"/>
          </a:p>
        </p:txBody>
      </p:sp>
      <p:sp>
        <p:nvSpPr>
          <p:cNvPr id="5" name="矩形 4"/>
          <p:cNvSpPr/>
          <p:nvPr/>
        </p:nvSpPr>
        <p:spPr>
          <a:xfrm>
            <a:off x="6143636" y="2000240"/>
            <a:ext cx="2643174" cy="2862322"/>
          </a:xfrm>
          <a:prstGeom prst="rect">
            <a:avLst/>
          </a:prstGeom>
        </p:spPr>
        <p:txBody>
          <a:bodyPr wrap="square">
            <a:spAutoFit/>
          </a:bodyPr>
          <a:lstStyle/>
          <a:p>
            <a:r>
              <a:rPr lang="en-US" altLang="zh-CN" sz="1200" dirty="0" smtClean="0"/>
              <a:t>Using the non-LPS mixture model, we classified the non-LPS and LPS-exposed</a:t>
            </a:r>
          </a:p>
          <a:p>
            <a:r>
              <a:rPr lang="en-US" altLang="zh-CN" sz="1200" dirty="0" smtClean="0"/>
              <a:t>cells into classes and inferred a rich transcriptional profile within each class before and after treatment. </a:t>
            </a:r>
          </a:p>
          <a:p>
            <a:endParaRPr lang="en-US" altLang="zh-CN" sz="1200" dirty="0" smtClean="0"/>
          </a:p>
          <a:p>
            <a:r>
              <a:rPr lang="en-US" altLang="zh-CN" sz="1200" dirty="0" smtClean="0"/>
              <a:t>Clustering 1575 variable genes identified groups of cell type–specific response genes.</a:t>
            </a:r>
          </a:p>
          <a:p>
            <a:r>
              <a:rPr lang="en-US" altLang="zh-CN" sz="1200" dirty="0" smtClean="0"/>
              <a:t>(such as </a:t>
            </a:r>
            <a:r>
              <a:rPr lang="en-US" altLang="zh-CN" sz="1200" dirty="0" err="1" smtClean="0"/>
              <a:t>Tnf</a:t>
            </a:r>
            <a:r>
              <a:rPr lang="en-US" altLang="zh-CN" sz="1200" dirty="0" smtClean="0"/>
              <a:t> and Marco in macrophages and Xcl1 and </a:t>
            </a:r>
            <a:r>
              <a:rPr lang="en-US" altLang="zh-CN" sz="1200" dirty="0" err="1" smtClean="0"/>
              <a:t>Gzmb</a:t>
            </a:r>
            <a:r>
              <a:rPr lang="en-US" altLang="zh-CN" sz="1200" dirty="0" smtClean="0"/>
              <a:t> in NK cells) </a:t>
            </a:r>
          </a:p>
          <a:p>
            <a:r>
              <a:rPr lang="en-US" altLang="zh-CN" sz="1200" dirty="0" smtClean="0"/>
              <a:t>a large group of type I interferon response genes (Irf7, Stat2, Ifit1, Cxcl10, and hundreds more) activated pervasively in all or almost all cell types.</a:t>
            </a:r>
          </a:p>
        </p:txBody>
      </p:sp>
      <p:sp>
        <p:nvSpPr>
          <p:cNvPr id="6" name="矩形 5"/>
          <p:cNvSpPr/>
          <p:nvPr/>
        </p:nvSpPr>
        <p:spPr>
          <a:xfrm>
            <a:off x="5643570" y="6500834"/>
            <a:ext cx="3434530" cy="276999"/>
          </a:xfrm>
          <a:prstGeom prst="rect">
            <a:avLst/>
          </a:prstGeom>
        </p:spPr>
        <p:txBody>
          <a:bodyPr wrap="none">
            <a:spAutoFit/>
          </a:bodyPr>
          <a:lstStyle/>
          <a:p>
            <a:pPr algn="r"/>
            <a:r>
              <a:rPr lang="en-US" altLang="zh-CN" sz="1200" dirty="0" smtClean="0"/>
              <a:t>Diego </a:t>
            </a:r>
            <a:r>
              <a:rPr lang="en-US" altLang="zh-CN" sz="1200" dirty="0" err="1" smtClean="0"/>
              <a:t>Adhemar</a:t>
            </a:r>
            <a:r>
              <a:rPr lang="en-US" altLang="zh-CN" sz="1200" dirty="0" smtClean="0"/>
              <a:t> </a:t>
            </a:r>
            <a:r>
              <a:rPr lang="en-US" altLang="zh-CN" sz="1200" dirty="0" err="1" smtClean="0"/>
              <a:t>Jaitin</a:t>
            </a:r>
            <a:r>
              <a:rPr lang="en-US" altLang="zh-CN" sz="1200" dirty="0" smtClean="0"/>
              <a:t>, science, 343, 776-779, (2014)</a:t>
            </a:r>
            <a:endParaRPr lang="zh-CN" altLang="en-US" sz="1200" dirty="0"/>
          </a:p>
        </p:txBody>
      </p:sp>
      <p:pic>
        <p:nvPicPr>
          <p:cNvPr id="1026" name="Picture 2"/>
          <p:cNvPicPr>
            <a:picLocks noChangeAspect="1" noChangeArrowheads="1"/>
          </p:cNvPicPr>
          <p:nvPr/>
        </p:nvPicPr>
        <p:blipFill>
          <a:blip r:embed="rId2" cstate="print"/>
          <a:srcRect/>
          <a:stretch>
            <a:fillRect/>
          </a:stretch>
        </p:blipFill>
        <p:spPr bwMode="auto">
          <a:xfrm>
            <a:off x="119073" y="114321"/>
            <a:ext cx="5953125" cy="6315075"/>
          </a:xfrm>
          <a:prstGeom prst="rect">
            <a:avLst/>
          </a:prstGeom>
          <a:noFill/>
          <a:ln w="9525">
            <a:noFill/>
            <a:miter lim="800000"/>
            <a:headEnd/>
            <a:tailEnd/>
          </a:ln>
          <a:effectLst/>
        </p:spPr>
      </p:pic>
      <p:sp>
        <p:nvSpPr>
          <p:cNvPr id="8" name="右箭头 7"/>
          <p:cNvSpPr/>
          <p:nvPr/>
        </p:nvSpPr>
        <p:spPr>
          <a:xfrm>
            <a:off x="3286116" y="5643578"/>
            <a:ext cx="285752" cy="142876"/>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3600" dirty="0" smtClean="0"/>
              <a:t>Limitation of  current single cell RNA-seq</a:t>
            </a:r>
            <a:endParaRPr lang="zh-CN" altLang="en-US" sz="3600" dirty="0"/>
          </a:p>
        </p:txBody>
      </p:sp>
      <p:sp>
        <p:nvSpPr>
          <p:cNvPr id="3" name="内容占位符 2"/>
          <p:cNvSpPr>
            <a:spLocks noGrp="1"/>
          </p:cNvSpPr>
          <p:nvPr>
            <p:ph idx="1"/>
          </p:nvPr>
        </p:nvSpPr>
        <p:spPr/>
        <p:txBody>
          <a:bodyPr>
            <a:normAutofit fontScale="70000" lnSpcReduction="20000"/>
          </a:bodyPr>
          <a:lstStyle/>
          <a:p>
            <a:pPr algn="just"/>
            <a:r>
              <a:rPr lang="en-US" altLang="zh-CN" dirty="0" smtClean="0"/>
              <a:t>Limitation of all RNA-seq approach: </a:t>
            </a:r>
          </a:p>
          <a:p>
            <a:pPr marL="457200" indent="-457200" algn="just">
              <a:buAutoNum type="arabicPeriod"/>
            </a:pPr>
            <a:r>
              <a:rPr lang="en-US" altLang="zh-CN" dirty="0" smtClean="0"/>
              <a:t>Similar detection limits (</a:t>
            </a:r>
            <a:r>
              <a:rPr lang="en-US" altLang="zh-CN" b="1" dirty="0" smtClean="0"/>
              <a:t>5–10</a:t>
            </a:r>
            <a:r>
              <a:rPr lang="en-US" altLang="zh-CN" dirty="0" smtClean="0"/>
              <a:t> molecules of mRNA).</a:t>
            </a:r>
          </a:p>
          <a:p>
            <a:pPr marL="457200" indent="-457200" algn="just">
              <a:buFont typeface="Arial" pitchFamily="34" charset="0"/>
              <a:buAutoNum type="arabicPeriod"/>
            </a:pPr>
            <a:r>
              <a:rPr lang="en-US" altLang="zh-CN" dirty="0" smtClean="0"/>
              <a:t>Quantitative biases due to </a:t>
            </a:r>
            <a:r>
              <a:rPr lang="en-US" altLang="zh-CN" b="1" dirty="0" smtClean="0"/>
              <a:t>amplification</a:t>
            </a:r>
            <a:r>
              <a:rPr lang="en-US" altLang="zh-CN" dirty="0" smtClean="0"/>
              <a:t>, limitation to </a:t>
            </a:r>
            <a:r>
              <a:rPr lang="en-US" altLang="zh-CN" u="sng" dirty="0" smtClean="0"/>
              <a:t>poly-</a:t>
            </a:r>
            <a:r>
              <a:rPr lang="en-US" altLang="zh-CN" u="sng" dirty="0" err="1" smtClean="0"/>
              <a:t>adenylated</a:t>
            </a:r>
            <a:r>
              <a:rPr lang="en-US" altLang="zh-CN" u="sng" dirty="0" smtClean="0"/>
              <a:t> RNAs</a:t>
            </a:r>
            <a:r>
              <a:rPr lang="en-US" altLang="zh-CN" dirty="0" smtClean="0"/>
              <a:t>, and gene-specific biases due to </a:t>
            </a:r>
            <a:r>
              <a:rPr lang="en-US" altLang="zh-CN" u="sng" dirty="0" smtClean="0"/>
              <a:t>GC content or secondary structure</a:t>
            </a:r>
            <a:r>
              <a:rPr lang="en-US" altLang="zh-CN" dirty="0" smtClean="0"/>
              <a:t>.</a:t>
            </a:r>
          </a:p>
          <a:p>
            <a:pPr marL="457200" indent="-457200" algn="just">
              <a:buNone/>
            </a:pPr>
            <a:endParaRPr lang="en-US" altLang="zh-CN" dirty="0" smtClean="0"/>
          </a:p>
          <a:p>
            <a:pPr algn="just"/>
            <a:r>
              <a:rPr lang="en-US" altLang="zh-CN" dirty="0" smtClean="0"/>
              <a:t>Currently, RNA needs to be converted to cDNA and amplified.</a:t>
            </a:r>
          </a:p>
          <a:p>
            <a:pPr algn="just"/>
            <a:r>
              <a:rPr lang="en-US" altLang="zh-CN" dirty="0" smtClean="0"/>
              <a:t>Several sources of noise in a single-cell transcriptome experiment: </a:t>
            </a:r>
          </a:p>
          <a:p>
            <a:pPr algn="just"/>
            <a:r>
              <a:rPr lang="en-US" altLang="zh-CN" dirty="0" smtClean="0"/>
              <a:t>1. </a:t>
            </a:r>
            <a:r>
              <a:rPr lang="en-US" altLang="zh-CN" b="1" dirty="0" smtClean="0"/>
              <a:t>Biological fluctuations</a:t>
            </a:r>
            <a:r>
              <a:rPr lang="en-US" altLang="zh-CN" dirty="0" smtClean="0"/>
              <a:t>: both global (that is, affecting the total amount of RNA in the cell) and local (for example due to co-regulation or large-scale chromatin modifications).</a:t>
            </a:r>
          </a:p>
          <a:p>
            <a:pPr algn="just"/>
            <a:r>
              <a:rPr lang="en-US" altLang="zh-CN" dirty="0" smtClean="0"/>
              <a:t>2. </a:t>
            </a:r>
            <a:r>
              <a:rPr lang="en-US" altLang="zh-CN" b="1" dirty="0" smtClean="0"/>
              <a:t>Technical noise</a:t>
            </a:r>
            <a:r>
              <a:rPr lang="en-US" altLang="zh-CN" dirty="0" smtClean="0"/>
              <a:t>: pipetting errors; temperature differences; differences in sequencing depth; PCR amplification bias and differences in reverse transcription efficiency. </a:t>
            </a:r>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t>Content</a:t>
            </a:r>
            <a:endParaRPr lang="zh-CN" altLang="en-US" dirty="0"/>
          </a:p>
        </p:txBody>
      </p:sp>
      <p:sp>
        <p:nvSpPr>
          <p:cNvPr id="3" name="内容占位符 2"/>
          <p:cNvSpPr>
            <a:spLocks noGrp="1"/>
          </p:cNvSpPr>
          <p:nvPr>
            <p:ph idx="1"/>
          </p:nvPr>
        </p:nvSpPr>
        <p:spPr/>
        <p:txBody>
          <a:bodyPr>
            <a:normAutofit/>
          </a:bodyPr>
          <a:lstStyle/>
          <a:p>
            <a:r>
              <a:rPr lang="en-US" altLang="zh-CN" sz="2800" dirty="0" smtClean="0"/>
              <a:t>Why single cell-seq? (Tumor/Cell Heterogeneity )</a:t>
            </a:r>
          </a:p>
          <a:p>
            <a:r>
              <a:rPr lang="en-US" altLang="zh-CN" sz="2800" dirty="0" smtClean="0"/>
              <a:t>What for single cell-seq? </a:t>
            </a:r>
          </a:p>
          <a:p>
            <a:pPr>
              <a:buNone/>
            </a:pPr>
            <a:r>
              <a:rPr lang="en-US" altLang="zh-CN" sz="2800" dirty="0" smtClean="0"/>
              <a:t>     Single cell platform: </a:t>
            </a:r>
          </a:p>
          <a:p>
            <a:pPr>
              <a:buNone/>
            </a:pPr>
            <a:r>
              <a:rPr lang="en-US" altLang="zh-CN" sz="2000" dirty="0" smtClean="0"/>
              <a:t>       Genomics; Transcriptomes (MicroRNA); Epigenomics;</a:t>
            </a:r>
          </a:p>
          <a:p>
            <a:r>
              <a:rPr lang="en-US" altLang="zh-CN" sz="2800" dirty="0" smtClean="0"/>
              <a:t>Tumor research with Single Cell DNA-seq</a:t>
            </a:r>
          </a:p>
          <a:p>
            <a:r>
              <a:rPr lang="en-US" altLang="zh-CN" sz="2800" dirty="0" smtClean="0"/>
              <a:t>Tumor research with Single Cell RNA-seq</a:t>
            </a:r>
          </a:p>
          <a:p>
            <a:r>
              <a:rPr lang="en-US" altLang="zh-CN" sz="2800" dirty="0" smtClean="0"/>
              <a:t>Single cell new platform</a:t>
            </a:r>
            <a:endParaRPr lang="zh-CN" altLang="en-US" sz="2800" dirty="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3600" b="1" dirty="0" smtClean="0"/>
              <a:t>5. Single Cell New Platform</a:t>
            </a:r>
            <a:endParaRPr lang="zh-CN" altLang="en-US" sz="3600" dirty="0"/>
          </a:p>
        </p:txBody>
      </p:sp>
      <p:sp>
        <p:nvSpPr>
          <p:cNvPr id="4" name="AutoShape 11"/>
          <p:cNvSpPr>
            <a:spLocks noChangeArrowheads="1"/>
          </p:cNvSpPr>
          <p:nvPr/>
        </p:nvSpPr>
        <p:spPr bwMode="ltGray">
          <a:xfrm>
            <a:off x="446058" y="1557351"/>
            <a:ext cx="3944813" cy="576262"/>
          </a:xfrm>
          <a:prstGeom prst="chevron">
            <a:avLst>
              <a:gd name="adj" fmla="val 92560"/>
            </a:avLst>
          </a:prstGeom>
          <a:solidFill>
            <a:schemeClr val="hlink"/>
          </a:solidFill>
          <a:ln w="9525">
            <a:miter lim="800000"/>
            <a:headEnd/>
            <a:tailEnd/>
          </a:ln>
          <a:scene3d>
            <a:camera prst="legacyObliqueBottom"/>
            <a:lightRig rig="legacyFlat3" dir="b"/>
          </a:scene3d>
          <a:sp3d extrusionH="100000" prstMaterial="legacyMatte">
            <a:bevelT w="13500" h="13500" prst="angle"/>
            <a:bevelB w="13500" h="13500" prst="angle"/>
            <a:extrusionClr>
              <a:schemeClr val="hlink"/>
            </a:extrusionClr>
          </a:sp3d>
        </p:spPr>
        <p:txBody>
          <a:bodyPr wrap="none" anchor="ctr">
            <a:flatTx/>
          </a:bodyPr>
          <a:lstStyle/>
          <a:p>
            <a:endParaRPr lang="zh-CN" altLang="en-US"/>
          </a:p>
        </p:txBody>
      </p:sp>
      <p:sp>
        <p:nvSpPr>
          <p:cNvPr id="5" name="Text Box 14"/>
          <p:cNvSpPr txBox="1">
            <a:spLocks noChangeArrowheads="1"/>
          </p:cNvSpPr>
          <p:nvPr/>
        </p:nvSpPr>
        <p:spPr bwMode="gray">
          <a:xfrm>
            <a:off x="819119" y="1628788"/>
            <a:ext cx="3872607" cy="461665"/>
          </a:xfrm>
          <a:prstGeom prst="rect">
            <a:avLst/>
          </a:prstGeom>
          <a:noFill/>
          <a:ln w="9525" algn="ctr">
            <a:noFill/>
            <a:miter lim="800000"/>
            <a:headEnd/>
            <a:tailEnd/>
          </a:ln>
        </p:spPr>
        <p:txBody>
          <a:bodyPr wrap="square">
            <a:spAutoFit/>
          </a:bodyPr>
          <a:lstStyle/>
          <a:p>
            <a:pPr eaLnBrk="0" hangingPunct="0"/>
            <a:r>
              <a:rPr lang="en-US" altLang="zh-CN" sz="2400" b="1" dirty="0" smtClean="0">
                <a:solidFill>
                  <a:schemeClr val="bg1"/>
                </a:solidFill>
              </a:rPr>
              <a:t>Single cell Transcriptomes</a:t>
            </a:r>
          </a:p>
        </p:txBody>
      </p:sp>
      <p:sp>
        <p:nvSpPr>
          <p:cNvPr id="6" name="圆角矩形 5"/>
          <p:cNvSpPr/>
          <p:nvPr/>
        </p:nvSpPr>
        <p:spPr>
          <a:xfrm>
            <a:off x="4389160" y="1541476"/>
            <a:ext cx="4322763" cy="2016125"/>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zh-CN" altLang="en-US" dirty="0"/>
          </a:p>
        </p:txBody>
      </p:sp>
      <p:sp>
        <p:nvSpPr>
          <p:cNvPr id="7" name="TextBox 23"/>
          <p:cNvSpPr txBox="1">
            <a:spLocks noChangeArrowheads="1"/>
          </p:cNvSpPr>
          <p:nvPr/>
        </p:nvSpPr>
        <p:spPr bwMode="auto">
          <a:xfrm>
            <a:off x="4451073" y="1655776"/>
            <a:ext cx="4332287" cy="1570037"/>
          </a:xfrm>
          <a:prstGeom prst="rect">
            <a:avLst/>
          </a:prstGeom>
          <a:noFill/>
          <a:ln w="9525">
            <a:noFill/>
            <a:miter lim="800000"/>
            <a:headEnd/>
            <a:tailEnd/>
          </a:ln>
        </p:spPr>
        <p:txBody>
          <a:bodyPr>
            <a:spAutoFit/>
          </a:bodyPr>
          <a:lstStyle/>
          <a:p>
            <a:r>
              <a:rPr lang="en-US" altLang="zh-CN" sz="2400" b="1" dirty="0"/>
              <a:t>Single cell RNA-seq (single molecular counting);</a:t>
            </a:r>
          </a:p>
          <a:p>
            <a:endParaRPr lang="en-US" altLang="zh-CN" sz="2400" b="1" dirty="0"/>
          </a:p>
          <a:p>
            <a:r>
              <a:rPr lang="en-US" altLang="zh-CN" sz="2400" b="1" dirty="0"/>
              <a:t>Single cell </a:t>
            </a:r>
            <a:r>
              <a:rPr lang="en-US" altLang="zh-CN" sz="2400" b="1" dirty="0" err="1" smtClean="0"/>
              <a:t>MicroRNA</a:t>
            </a:r>
            <a:r>
              <a:rPr lang="en-US" altLang="zh-CN" sz="2400" b="1" dirty="0" smtClean="0"/>
              <a:t>/LncRNA</a:t>
            </a:r>
            <a:r>
              <a:rPr lang="en-US" altLang="zh-CN" sz="2400" b="1" dirty="0" smtClean="0"/>
              <a:t>;</a:t>
            </a:r>
            <a:endParaRPr lang="en-US" altLang="zh-CN" sz="2400" b="1" dirty="0"/>
          </a:p>
        </p:txBody>
      </p:sp>
      <p:sp>
        <p:nvSpPr>
          <p:cNvPr id="8" name="AutoShape 10"/>
          <p:cNvSpPr>
            <a:spLocks noChangeArrowheads="1"/>
          </p:cNvSpPr>
          <p:nvPr/>
        </p:nvSpPr>
        <p:spPr bwMode="ltGray">
          <a:xfrm>
            <a:off x="428596" y="3724288"/>
            <a:ext cx="4034284" cy="576263"/>
          </a:xfrm>
          <a:prstGeom prst="chevron">
            <a:avLst>
              <a:gd name="adj" fmla="val 92514"/>
            </a:avLst>
          </a:prstGeom>
          <a:solidFill>
            <a:schemeClr val="folHlink"/>
          </a:solidFill>
          <a:ln w="9525">
            <a:miter lim="800000"/>
            <a:headEnd/>
            <a:tailEnd/>
          </a:ln>
          <a:scene3d>
            <a:camera prst="legacyObliqueBottom"/>
            <a:lightRig rig="legacyFlat3" dir="b"/>
          </a:scene3d>
          <a:sp3d extrusionH="100000" prstMaterial="legacyMatte">
            <a:bevelT w="13500" h="13500" prst="angle"/>
            <a:bevelB w="13500" h="13500" prst="angle"/>
            <a:extrusionClr>
              <a:schemeClr val="folHlink"/>
            </a:extrusionClr>
          </a:sp3d>
        </p:spPr>
        <p:txBody>
          <a:bodyPr wrap="none" anchor="ctr">
            <a:flatTx/>
          </a:bodyPr>
          <a:lstStyle/>
          <a:p>
            <a:endParaRPr lang="zh-CN" altLang="en-US"/>
          </a:p>
        </p:txBody>
      </p:sp>
      <p:sp>
        <p:nvSpPr>
          <p:cNvPr id="9" name="Text Box 14"/>
          <p:cNvSpPr txBox="1">
            <a:spLocks noChangeArrowheads="1"/>
          </p:cNvSpPr>
          <p:nvPr/>
        </p:nvSpPr>
        <p:spPr bwMode="gray">
          <a:xfrm>
            <a:off x="860842" y="3815941"/>
            <a:ext cx="3097982" cy="461665"/>
          </a:xfrm>
          <a:prstGeom prst="rect">
            <a:avLst/>
          </a:prstGeom>
          <a:noFill/>
          <a:ln w="9525" algn="ctr">
            <a:noFill/>
            <a:miter lim="800000"/>
            <a:headEnd/>
            <a:tailEnd/>
          </a:ln>
        </p:spPr>
        <p:txBody>
          <a:bodyPr wrap="square">
            <a:spAutoFit/>
          </a:bodyPr>
          <a:lstStyle/>
          <a:p>
            <a:pPr eaLnBrk="0" hangingPunct="0"/>
            <a:r>
              <a:rPr lang="en-US" altLang="zh-CN" sz="2400" b="1" dirty="0" smtClean="0">
                <a:solidFill>
                  <a:schemeClr val="bg1"/>
                </a:solidFill>
              </a:rPr>
              <a:t>Single cell epigenomics </a:t>
            </a:r>
          </a:p>
        </p:txBody>
      </p:sp>
      <p:sp>
        <p:nvSpPr>
          <p:cNvPr id="10" name="圆角矩形 9"/>
          <p:cNvSpPr/>
          <p:nvPr/>
        </p:nvSpPr>
        <p:spPr>
          <a:xfrm>
            <a:off x="4439036" y="3702063"/>
            <a:ext cx="4249738" cy="165576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zh-CN" altLang="en-US" dirty="0"/>
          </a:p>
        </p:txBody>
      </p:sp>
      <p:sp>
        <p:nvSpPr>
          <p:cNvPr id="11" name="TextBox 16"/>
          <p:cNvSpPr txBox="1">
            <a:spLocks noChangeArrowheads="1"/>
          </p:cNvSpPr>
          <p:nvPr/>
        </p:nvSpPr>
        <p:spPr bwMode="auto">
          <a:xfrm>
            <a:off x="4510474" y="3797313"/>
            <a:ext cx="3887787" cy="1200150"/>
          </a:xfrm>
          <a:prstGeom prst="rect">
            <a:avLst/>
          </a:prstGeom>
          <a:noFill/>
          <a:ln w="9525">
            <a:noFill/>
            <a:miter lim="800000"/>
            <a:headEnd/>
            <a:tailEnd/>
          </a:ln>
        </p:spPr>
        <p:txBody>
          <a:bodyPr>
            <a:spAutoFit/>
          </a:bodyPr>
          <a:lstStyle/>
          <a:p>
            <a:r>
              <a:rPr lang="en-US" altLang="zh-CN" sz="2400" b="1" dirty="0">
                <a:solidFill>
                  <a:schemeClr val="bg1"/>
                </a:solidFill>
              </a:rPr>
              <a:t>Single cell RRBS;</a:t>
            </a:r>
          </a:p>
          <a:p>
            <a:endParaRPr lang="en-US" altLang="zh-CN" sz="2400" b="1" dirty="0">
              <a:solidFill>
                <a:schemeClr val="bg1"/>
              </a:solidFill>
            </a:endParaRPr>
          </a:p>
          <a:p>
            <a:r>
              <a:rPr lang="en-US" altLang="zh-CN" sz="2400" b="1" dirty="0">
                <a:solidFill>
                  <a:schemeClr val="bg1"/>
                </a:solidFill>
              </a:rPr>
              <a:t>Whole genome </a:t>
            </a:r>
            <a:r>
              <a:rPr lang="en-US" altLang="zh-CN" sz="2400" b="1" dirty="0" smtClean="0">
                <a:solidFill>
                  <a:schemeClr val="bg1"/>
                </a:solidFill>
              </a:rPr>
              <a:t>epigenomics;</a:t>
            </a:r>
            <a:endParaRPr lang="en-US" altLang="zh-CN" sz="2400" b="1" dirty="0">
              <a:solidFill>
                <a:schemeClr val="bg1"/>
              </a:solidFill>
            </a:endParaRPr>
          </a:p>
        </p:txBody>
      </p:sp>
      <p:sp>
        <p:nvSpPr>
          <p:cNvPr id="17" name="AutoShape 12"/>
          <p:cNvSpPr>
            <a:spLocks noChangeArrowheads="1"/>
          </p:cNvSpPr>
          <p:nvPr/>
        </p:nvSpPr>
        <p:spPr bwMode="ltGray">
          <a:xfrm>
            <a:off x="3076605" y="5632465"/>
            <a:ext cx="3024187" cy="576262"/>
          </a:xfrm>
          <a:prstGeom prst="chevron">
            <a:avLst>
              <a:gd name="adj" fmla="val 92543"/>
            </a:avLst>
          </a:prstGeom>
          <a:solidFill>
            <a:schemeClr val="accent2"/>
          </a:solidFill>
          <a:ln w="9525">
            <a:miter lim="800000"/>
            <a:headEnd/>
            <a:tailEnd/>
          </a:ln>
          <a:scene3d>
            <a:camera prst="legacyObliqueBottom"/>
            <a:lightRig rig="legacyFlat3" dir="b"/>
          </a:scene3d>
          <a:sp3d extrusionH="100000" prstMaterial="legacyMatte">
            <a:bevelT w="13500" h="13500" prst="angle"/>
            <a:bevelB w="13500" h="13500" prst="angle"/>
            <a:extrusionClr>
              <a:schemeClr val="accent2"/>
            </a:extrusionClr>
          </a:sp3d>
        </p:spPr>
        <p:txBody>
          <a:bodyPr wrap="none" anchor="ctr">
            <a:flatTx/>
          </a:bodyPr>
          <a:lstStyle/>
          <a:p>
            <a:endParaRPr lang="zh-CN" altLang="en-US"/>
          </a:p>
        </p:txBody>
      </p:sp>
      <p:sp>
        <p:nvSpPr>
          <p:cNvPr id="24" name="Text Box 14"/>
          <p:cNvSpPr txBox="1">
            <a:spLocks noChangeArrowheads="1"/>
          </p:cNvSpPr>
          <p:nvPr/>
        </p:nvSpPr>
        <p:spPr bwMode="gray">
          <a:xfrm>
            <a:off x="3592551" y="5708933"/>
            <a:ext cx="2303463" cy="461665"/>
          </a:xfrm>
          <a:prstGeom prst="rect">
            <a:avLst/>
          </a:prstGeom>
          <a:noFill/>
          <a:ln w="9525" algn="ctr">
            <a:noFill/>
            <a:miter lim="800000"/>
            <a:headEnd/>
            <a:tailEnd/>
          </a:ln>
        </p:spPr>
        <p:txBody>
          <a:bodyPr>
            <a:spAutoFit/>
          </a:bodyPr>
          <a:lstStyle/>
          <a:p>
            <a:pPr algn="ctr" eaLnBrk="0" hangingPunct="0"/>
            <a:r>
              <a:rPr lang="en-US" altLang="zh-CN" sz="2400" b="1" dirty="0" smtClean="0">
                <a:solidFill>
                  <a:schemeClr val="bg1"/>
                </a:solidFill>
              </a:rPr>
              <a:t>DNA-seq</a:t>
            </a:r>
            <a:endParaRPr lang="en-US" altLang="zh-CN" sz="2400" b="1" dirty="0">
              <a:solidFill>
                <a:schemeClr val="bg1"/>
              </a:solidFill>
            </a:endParaRPr>
          </a:p>
        </p:txBody>
      </p:sp>
      <p:sp>
        <p:nvSpPr>
          <p:cNvPr id="25" name="AutoShape 11"/>
          <p:cNvSpPr>
            <a:spLocks noChangeArrowheads="1"/>
          </p:cNvSpPr>
          <p:nvPr/>
        </p:nvSpPr>
        <p:spPr bwMode="ltGray">
          <a:xfrm>
            <a:off x="5618192" y="5637227"/>
            <a:ext cx="3168650" cy="576263"/>
          </a:xfrm>
          <a:prstGeom prst="chevron">
            <a:avLst>
              <a:gd name="adj" fmla="val 92560"/>
            </a:avLst>
          </a:prstGeom>
          <a:solidFill>
            <a:schemeClr val="hlink"/>
          </a:solidFill>
          <a:ln w="9525">
            <a:miter lim="800000"/>
            <a:headEnd/>
            <a:tailEnd/>
          </a:ln>
          <a:scene3d>
            <a:camera prst="legacyObliqueBottom"/>
            <a:lightRig rig="legacyFlat3" dir="b"/>
          </a:scene3d>
          <a:sp3d extrusionH="100000" prstMaterial="legacyMatte">
            <a:bevelT w="13500" h="13500" prst="angle"/>
            <a:bevelB w="13500" h="13500" prst="angle"/>
            <a:extrusionClr>
              <a:schemeClr val="hlink"/>
            </a:extrusionClr>
          </a:sp3d>
        </p:spPr>
        <p:txBody>
          <a:bodyPr wrap="none" anchor="ctr">
            <a:flatTx/>
          </a:bodyPr>
          <a:lstStyle/>
          <a:p>
            <a:endParaRPr lang="zh-CN" altLang="en-US"/>
          </a:p>
        </p:txBody>
      </p:sp>
      <p:sp>
        <p:nvSpPr>
          <p:cNvPr id="26" name="Text Box 14"/>
          <p:cNvSpPr txBox="1">
            <a:spLocks noChangeArrowheads="1"/>
          </p:cNvSpPr>
          <p:nvPr/>
        </p:nvSpPr>
        <p:spPr bwMode="gray">
          <a:xfrm>
            <a:off x="6038890" y="5708636"/>
            <a:ext cx="2305050" cy="461962"/>
          </a:xfrm>
          <a:prstGeom prst="rect">
            <a:avLst/>
          </a:prstGeom>
          <a:noFill/>
          <a:ln w="9525" algn="ctr">
            <a:noFill/>
            <a:miter lim="800000"/>
            <a:headEnd/>
            <a:tailEnd/>
          </a:ln>
        </p:spPr>
        <p:txBody>
          <a:bodyPr>
            <a:spAutoFit/>
          </a:bodyPr>
          <a:lstStyle/>
          <a:p>
            <a:pPr algn="ctr" eaLnBrk="0" hangingPunct="0"/>
            <a:r>
              <a:rPr lang="en-US" altLang="zh-CN" sz="2400" b="1" dirty="0" smtClean="0">
                <a:solidFill>
                  <a:schemeClr val="bg1"/>
                </a:solidFill>
              </a:rPr>
              <a:t>RNA-seq</a:t>
            </a:r>
            <a:endParaRPr lang="en-US" altLang="zh-CN" sz="2400" b="1" dirty="0">
              <a:solidFill>
                <a:schemeClr val="bg1"/>
              </a:solidFill>
            </a:endParaRPr>
          </a:p>
        </p:txBody>
      </p:sp>
      <p:sp>
        <p:nvSpPr>
          <p:cNvPr id="27" name="圆角矩形 26"/>
          <p:cNvSpPr/>
          <p:nvPr/>
        </p:nvSpPr>
        <p:spPr>
          <a:xfrm>
            <a:off x="435005" y="5588015"/>
            <a:ext cx="2590800" cy="7191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b="1" dirty="0" smtClean="0"/>
              <a:t>Single Cell - seq</a:t>
            </a:r>
            <a:endParaRPr lang="zh-CN" altLang="en-US" sz="2000" b="1" dirty="0"/>
          </a:p>
        </p:txBody>
      </p:sp>
      <p:sp>
        <p:nvSpPr>
          <p:cNvPr id="28" name="TextBox 26"/>
          <p:cNvSpPr txBox="1">
            <a:spLocks noChangeArrowheads="1"/>
          </p:cNvSpPr>
          <p:nvPr/>
        </p:nvSpPr>
        <p:spPr bwMode="auto">
          <a:xfrm>
            <a:off x="5691217" y="5572140"/>
            <a:ext cx="576263" cy="708025"/>
          </a:xfrm>
          <a:prstGeom prst="rect">
            <a:avLst/>
          </a:prstGeom>
          <a:noFill/>
          <a:ln w="9525">
            <a:noFill/>
            <a:miter lim="800000"/>
            <a:headEnd/>
            <a:tailEnd/>
          </a:ln>
        </p:spPr>
        <p:txBody>
          <a:bodyPr>
            <a:spAutoFit/>
          </a:bodyPr>
          <a:lstStyle/>
          <a:p>
            <a:pPr algn="ctr"/>
            <a:r>
              <a:rPr lang="en-US" altLang="zh-CN" sz="4000" b="1" dirty="0">
                <a:solidFill>
                  <a:srgbClr val="FF0000"/>
                </a:solidFill>
              </a:rPr>
              <a:t>+</a:t>
            </a:r>
            <a:endParaRPr lang="zh-CN" altLang="en-US" sz="4000" b="1" dirty="0">
              <a:solidFill>
                <a:srgbClr val="FF0000"/>
              </a:solidFill>
            </a:endParaRPr>
          </a:p>
        </p:txBody>
      </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3600" dirty="0" smtClean="0"/>
              <a:t>Single Cell-seq</a:t>
            </a:r>
            <a:endParaRPr lang="zh-CN" altLang="en-US" sz="3600" dirty="0"/>
          </a:p>
        </p:txBody>
      </p:sp>
      <p:sp>
        <p:nvSpPr>
          <p:cNvPr id="10" name="椭圆 9"/>
          <p:cNvSpPr/>
          <p:nvPr/>
        </p:nvSpPr>
        <p:spPr>
          <a:xfrm>
            <a:off x="684213" y="3141663"/>
            <a:ext cx="1079500" cy="10795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800" b="1" dirty="0"/>
              <a:t>Cell</a:t>
            </a:r>
            <a:endParaRPr lang="zh-CN" altLang="en-US" sz="2800" b="1" dirty="0"/>
          </a:p>
        </p:txBody>
      </p:sp>
      <p:cxnSp>
        <p:nvCxnSpPr>
          <p:cNvPr id="11" name="直接箭头连接符 10"/>
          <p:cNvCxnSpPr/>
          <p:nvPr/>
        </p:nvCxnSpPr>
        <p:spPr>
          <a:xfrm>
            <a:off x="1924050" y="3994150"/>
            <a:ext cx="566738" cy="4953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flipV="1">
            <a:off x="1908175" y="2852738"/>
            <a:ext cx="566738" cy="512762"/>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2555874" y="2708275"/>
            <a:ext cx="730241" cy="363535"/>
          </a:xfrm>
          <a:prstGeom prst="rect">
            <a:avLst/>
          </a:prstGeom>
          <a:solidFill>
            <a:schemeClr val="accent2"/>
          </a:solidFill>
          <a:ln w="9525">
            <a:miter lim="800000"/>
            <a:headEnd/>
            <a:tailEnd/>
          </a:ln>
          <a:scene3d>
            <a:camera prst="legacyObliqueBottom"/>
            <a:lightRig rig="legacyFlat3" dir="b"/>
          </a:scene3d>
          <a:sp3d extrusionH="100000" prstMaterial="legacyMatte">
            <a:bevelT w="13500" h="13500" prst="angle"/>
            <a:bevelB w="13500" h="13500" prst="angle"/>
            <a:extrusionClr>
              <a:schemeClr val="accent2"/>
            </a:extrusionClr>
          </a:sp3d>
        </p:spPr>
        <p:txBody>
          <a:bodyPr wrap="none" anchor="ctr">
            <a:flatTx/>
          </a:bodyPr>
          <a:lstStyle/>
          <a:p>
            <a:pPr>
              <a:defRPr/>
            </a:pPr>
            <a:r>
              <a:rPr lang="en-US" altLang="zh-CN" sz="2400" b="1" dirty="0" smtClean="0">
                <a:solidFill>
                  <a:schemeClr val="bg1"/>
                </a:solidFill>
              </a:rPr>
              <a:t>DNA</a:t>
            </a:r>
          </a:p>
        </p:txBody>
      </p:sp>
      <p:sp>
        <p:nvSpPr>
          <p:cNvPr id="14" name="矩形 13"/>
          <p:cNvSpPr/>
          <p:nvPr/>
        </p:nvSpPr>
        <p:spPr>
          <a:xfrm>
            <a:off x="2555875" y="4283074"/>
            <a:ext cx="730241" cy="360372"/>
          </a:xfrm>
          <a:prstGeom prst="rect">
            <a:avLst/>
          </a:prstGeom>
          <a:solidFill>
            <a:schemeClr val="hlink"/>
          </a:solidFill>
          <a:ln w="9525">
            <a:miter lim="800000"/>
            <a:headEnd/>
            <a:tailEnd/>
          </a:ln>
          <a:scene3d>
            <a:camera prst="legacyObliqueBottom"/>
            <a:lightRig rig="legacyFlat3" dir="b"/>
          </a:scene3d>
          <a:sp3d extrusionH="100000" prstMaterial="legacyMatte">
            <a:bevelT w="13500" h="13500" prst="angle"/>
            <a:bevelB w="13500" h="13500" prst="angle"/>
            <a:extrusionClr>
              <a:schemeClr val="hlink"/>
            </a:extrusionClr>
          </a:sp3d>
        </p:spPr>
        <p:txBody>
          <a:bodyPr wrap="none" anchor="ctr">
            <a:flatTx/>
          </a:bodyPr>
          <a:lstStyle/>
          <a:p>
            <a:pPr>
              <a:defRPr/>
            </a:pPr>
            <a:r>
              <a:rPr lang="en-US" altLang="zh-CN" sz="2400" b="1" dirty="0" smtClean="0">
                <a:solidFill>
                  <a:schemeClr val="bg1"/>
                </a:solidFill>
              </a:rPr>
              <a:t>RNA</a:t>
            </a:r>
          </a:p>
        </p:txBody>
      </p:sp>
      <p:sp>
        <p:nvSpPr>
          <p:cNvPr id="15" name="矩形 14"/>
          <p:cNvSpPr/>
          <p:nvPr/>
        </p:nvSpPr>
        <p:spPr>
          <a:xfrm>
            <a:off x="3995738" y="2708275"/>
            <a:ext cx="3170237" cy="369888"/>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eaLnBrk="0" hangingPunct="0">
              <a:defRPr/>
            </a:pPr>
            <a:r>
              <a:rPr lang="en-US" altLang="zh-CN" b="1" dirty="0"/>
              <a:t>MDA (DNA-seq) / BS, RRBS</a:t>
            </a:r>
          </a:p>
        </p:txBody>
      </p:sp>
      <p:cxnSp>
        <p:nvCxnSpPr>
          <p:cNvPr id="16" name="直接箭头连接符 15"/>
          <p:cNvCxnSpPr/>
          <p:nvPr/>
        </p:nvCxnSpPr>
        <p:spPr>
          <a:xfrm flipV="1">
            <a:off x="3286116" y="2924175"/>
            <a:ext cx="647700"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nvCxnSpPr>
        <p:spPr>
          <a:xfrm flipV="1">
            <a:off x="3279770" y="4478268"/>
            <a:ext cx="649288"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995738" y="4308558"/>
            <a:ext cx="2505088"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eaLnBrk="0" hangingPunct="0">
              <a:defRPr/>
            </a:pPr>
            <a:r>
              <a:rPr lang="en-US" altLang="zh-CN" b="1" dirty="0"/>
              <a:t>RNA-seq (</a:t>
            </a:r>
            <a:r>
              <a:rPr lang="en-US" altLang="zh-CN" b="1" dirty="0" smtClean="0"/>
              <a:t>SMART-seq2)</a:t>
            </a:r>
            <a:endParaRPr lang="en-US" altLang="zh-CN" b="1" dirty="0"/>
          </a:p>
        </p:txBody>
      </p:sp>
      <p:sp>
        <p:nvSpPr>
          <p:cNvPr id="19" name="矩形 38"/>
          <p:cNvSpPr>
            <a:spLocks noChangeArrowheads="1"/>
          </p:cNvSpPr>
          <p:nvPr/>
        </p:nvSpPr>
        <p:spPr bwMode="auto">
          <a:xfrm>
            <a:off x="468313" y="5313363"/>
            <a:ext cx="8135937" cy="1201737"/>
          </a:xfrm>
          <a:prstGeom prst="rect">
            <a:avLst/>
          </a:prstGeom>
          <a:noFill/>
          <a:ln w="9525">
            <a:noFill/>
            <a:miter lim="800000"/>
            <a:headEnd/>
            <a:tailEnd/>
          </a:ln>
        </p:spPr>
        <p:txBody>
          <a:bodyPr>
            <a:spAutoFit/>
          </a:bodyPr>
          <a:lstStyle/>
          <a:p>
            <a:r>
              <a:rPr lang="en-US" altLang="zh-CN" sz="2400" b="1" dirty="0"/>
              <a:t>Single cell seq:</a:t>
            </a:r>
          </a:p>
          <a:p>
            <a:r>
              <a:rPr lang="en-US" altLang="zh-CN" sz="2400" b="1" dirty="0"/>
              <a:t>One</a:t>
            </a:r>
            <a:r>
              <a:rPr lang="zh-CN" altLang="en-US" sz="2400" b="1" dirty="0"/>
              <a:t> </a:t>
            </a:r>
            <a:r>
              <a:rPr lang="en-US" altLang="zh-CN" sz="2400" b="1" dirty="0"/>
              <a:t>single cell</a:t>
            </a:r>
            <a:r>
              <a:rPr lang="en-US" altLang="zh-CN" sz="2400" b="1" dirty="0" smtClean="0"/>
              <a:t>, sequence </a:t>
            </a:r>
            <a:r>
              <a:rPr lang="en-US" altLang="zh-CN" sz="2400" b="1" dirty="0"/>
              <a:t>both DNA and RNA.</a:t>
            </a:r>
          </a:p>
          <a:p>
            <a:endParaRPr lang="en-US" altLang="zh-CN" sz="2400" b="1" dirty="0"/>
          </a:p>
        </p:txBody>
      </p:sp>
      <p:cxnSp>
        <p:nvCxnSpPr>
          <p:cNvPr id="20" name="直接箭头连接符 19"/>
          <p:cNvCxnSpPr/>
          <p:nvPr/>
        </p:nvCxnSpPr>
        <p:spPr>
          <a:xfrm>
            <a:off x="4427538" y="3079789"/>
            <a:ext cx="0" cy="122555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p:nvPr/>
        </p:nvCxnSpPr>
        <p:spPr>
          <a:xfrm flipV="1">
            <a:off x="4643438" y="3068638"/>
            <a:ext cx="1296987" cy="118745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28" name="AutoShape 12"/>
          <p:cNvSpPr>
            <a:spLocks noChangeArrowheads="1"/>
          </p:cNvSpPr>
          <p:nvPr/>
        </p:nvSpPr>
        <p:spPr bwMode="ltGray">
          <a:xfrm>
            <a:off x="3109913" y="1604983"/>
            <a:ext cx="3024187" cy="576262"/>
          </a:xfrm>
          <a:prstGeom prst="chevron">
            <a:avLst>
              <a:gd name="adj" fmla="val 92543"/>
            </a:avLst>
          </a:prstGeom>
          <a:solidFill>
            <a:schemeClr val="accent2"/>
          </a:solidFill>
          <a:ln w="9525">
            <a:miter lim="800000"/>
            <a:headEnd/>
            <a:tailEnd/>
          </a:ln>
          <a:scene3d>
            <a:camera prst="legacyObliqueBottom"/>
            <a:lightRig rig="legacyFlat3" dir="b"/>
          </a:scene3d>
          <a:sp3d extrusionH="100000" prstMaterial="legacyMatte">
            <a:bevelT w="13500" h="13500" prst="angle"/>
            <a:bevelB w="13500" h="13500" prst="angle"/>
            <a:extrusionClr>
              <a:schemeClr val="accent2"/>
            </a:extrusionClr>
          </a:sp3d>
        </p:spPr>
        <p:txBody>
          <a:bodyPr wrap="none" anchor="ctr">
            <a:flatTx/>
          </a:bodyPr>
          <a:lstStyle/>
          <a:p>
            <a:endParaRPr lang="zh-CN" altLang="en-US"/>
          </a:p>
        </p:txBody>
      </p:sp>
      <p:sp>
        <p:nvSpPr>
          <p:cNvPr id="29" name="Text Box 14"/>
          <p:cNvSpPr txBox="1">
            <a:spLocks noChangeArrowheads="1"/>
          </p:cNvSpPr>
          <p:nvPr/>
        </p:nvSpPr>
        <p:spPr bwMode="gray">
          <a:xfrm>
            <a:off x="3625859" y="1681451"/>
            <a:ext cx="2303463" cy="461665"/>
          </a:xfrm>
          <a:prstGeom prst="rect">
            <a:avLst/>
          </a:prstGeom>
          <a:noFill/>
          <a:ln w="9525" algn="ctr">
            <a:noFill/>
            <a:miter lim="800000"/>
            <a:headEnd/>
            <a:tailEnd/>
          </a:ln>
        </p:spPr>
        <p:txBody>
          <a:bodyPr>
            <a:spAutoFit/>
          </a:bodyPr>
          <a:lstStyle/>
          <a:p>
            <a:pPr algn="ctr" eaLnBrk="0" hangingPunct="0"/>
            <a:r>
              <a:rPr lang="en-US" altLang="zh-CN" sz="2400" b="1" dirty="0" smtClean="0">
                <a:solidFill>
                  <a:schemeClr val="bg1"/>
                </a:solidFill>
              </a:rPr>
              <a:t>DNA-seq</a:t>
            </a:r>
            <a:endParaRPr lang="en-US" altLang="zh-CN" sz="2400" b="1" dirty="0">
              <a:solidFill>
                <a:schemeClr val="bg1"/>
              </a:solidFill>
            </a:endParaRPr>
          </a:p>
        </p:txBody>
      </p:sp>
      <p:sp>
        <p:nvSpPr>
          <p:cNvPr id="30" name="AutoShape 11"/>
          <p:cNvSpPr>
            <a:spLocks noChangeArrowheads="1"/>
          </p:cNvSpPr>
          <p:nvPr/>
        </p:nvSpPr>
        <p:spPr bwMode="ltGray">
          <a:xfrm>
            <a:off x="5651500" y="1609745"/>
            <a:ext cx="3168650" cy="576263"/>
          </a:xfrm>
          <a:prstGeom prst="chevron">
            <a:avLst>
              <a:gd name="adj" fmla="val 92560"/>
            </a:avLst>
          </a:prstGeom>
          <a:solidFill>
            <a:schemeClr val="hlink"/>
          </a:solidFill>
          <a:ln w="9525">
            <a:miter lim="800000"/>
            <a:headEnd/>
            <a:tailEnd/>
          </a:ln>
          <a:scene3d>
            <a:camera prst="legacyObliqueBottom"/>
            <a:lightRig rig="legacyFlat3" dir="b"/>
          </a:scene3d>
          <a:sp3d extrusionH="100000" prstMaterial="legacyMatte">
            <a:bevelT w="13500" h="13500" prst="angle"/>
            <a:bevelB w="13500" h="13500" prst="angle"/>
            <a:extrusionClr>
              <a:schemeClr val="hlink"/>
            </a:extrusionClr>
          </a:sp3d>
        </p:spPr>
        <p:txBody>
          <a:bodyPr wrap="none" anchor="ctr">
            <a:flatTx/>
          </a:bodyPr>
          <a:lstStyle/>
          <a:p>
            <a:endParaRPr lang="zh-CN" altLang="en-US"/>
          </a:p>
        </p:txBody>
      </p:sp>
      <p:sp>
        <p:nvSpPr>
          <p:cNvPr id="31" name="Text Box 14"/>
          <p:cNvSpPr txBox="1">
            <a:spLocks noChangeArrowheads="1"/>
          </p:cNvSpPr>
          <p:nvPr/>
        </p:nvSpPr>
        <p:spPr bwMode="gray">
          <a:xfrm>
            <a:off x="6072198" y="1681154"/>
            <a:ext cx="2305050" cy="461962"/>
          </a:xfrm>
          <a:prstGeom prst="rect">
            <a:avLst/>
          </a:prstGeom>
          <a:noFill/>
          <a:ln w="9525" algn="ctr">
            <a:noFill/>
            <a:miter lim="800000"/>
            <a:headEnd/>
            <a:tailEnd/>
          </a:ln>
        </p:spPr>
        <p:txBody>
          <a:bodyPr>
            <a:spAutoFit/>
          </a:bodyPr>
          <a:lstStyle/>
          <a:p>
            <a:pPr algn="ctr" eaLnBrk="0" hangingPunct="0"/>
            <a:r>
              <a:rPr lang="en-US" altLang="zh-CN" sz="2400" b="1" dirty="0" smtClean="0">
                <a:solidFill>
                  <a:schemeClr val="bg1"/>
                </a:solidFill>
              </a:rPr>
              <a:t>RNA-seq</a:t>
            </a:r>
            <a:endParaRPr lang="en-US" altLang="zh-CN" sz="2400" b="1" dirty="0">
              <a:solidFill>
                <a:schemeClr val="bg1"/>
              </a:solidFill>
            </a:endParaRPr>
          </a:p>
        </p:txBody>
      </p:sp>
      <p:sp>
        <p:nvSpPr>
          <p:cNvPr id="32" name="圆角矩形 31"/>
          <p:cNvSpPr/>
          <p:nvPr/>
        </p:nvSpPr>
        <p:spPr>
          <a:xfrm>
            <a:off x="468313" y="1560533"/>
            <a:ext cx="2590800" cy="7191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000" b="1" dirty="0" smtClean="0"/>
              <a:t>Single Cell - seq</a:t>
            </a:r>
            <a:endParaRPr lang="zh-CN" altLang="en-US" sz="2000" b="1" dirty="0"/>
          </a:p>
        </p:txBody>
      </p:sp>
      <p:sp>
        <p:nvSpPr>
          <p:cNvPr id="33" name="TextBox 26"/>
          <p:cNvSpPr txBox="1">
            <a:spLocks noChangeArrowheads="1"/>
          </p:cNvSpPr>
          <p:nvPr/>
        </p:nvSpPr>
        <p:spPr bwMode="auto">
          <a:xfrm>
            <a:off x="5724525" y="1544658"/>
            <a:ext cx="576263" cy="708025"/>
          </a:xfrm>
          <a:prstGeom prst="rect">
            <a:avLst/>
          </a:prstGeom>
          <a:noFill/>
          <a:ln w="9525">
            <a:noFill/>
            <a:miter lim="800000"/>
            <a:headEnd/>
            <a:tailEnd/>
          </a:ln>
        </p:spPr>
        <p:txBody>
          <a:bodyPr>
            <a:spAutoFit/>
          </a:bodyPr>
          <a:lstStyle/>
          <a:p>
            <a:pPr algn="ctr"/>
            <a:r>
              <a:rPr lang="en-US" altLang="zh-CN" sz="4000" b="1" dirty="0">
                <a:solidFill>
                  <a:srgbClr val="FF0000"/>
                </a:solidFill>
              </a:rPr>
              <a:t>+</a:t>
            </a:r>
            <a:endParaRPr lang="zh-CN" altLang="en-US" sz="4000" b="1" dirty="0">
              <a:solidFill>
                <a:srgbClr val="FF0000"/>
              </a:solidFill>
            </a:endParaRPr>
          </a:p>
        </p:txBody>
      </p:sp>
      <p:pic>
        <p:nvPicPr>
          <p:cNvPr id="1027" name="Picture 3"/>
          <p:cNvPicPr>
            <a:picLocks noChangeAspect="1" noChangeArrowheads="1"/>
          </p:cNvPicPr>
          <p:nvPr/>
        </p:nvPicPr>
        <p:blipFill>
          <a:blip r:embed="rId2" cstate="print"/>
          <a:srcRect/>
          <a:stretch>
            <a:fillRect/>
          </a:stretch>
        </p:blipFill>
        <p:spPr bwMode="auto">
          <a:xfrm>
            <a:off x="357158" y="1214422"/>
            <a:ext cx="8498476" cy="5214974"/>
          </a:xfrm>
          <a:prstGeom prst="rect">
            <a:avLst/>
          </a:prstGeom>
          <a:noFill/>
          <a:ln w="9525">
            <a:noFill/>
            <a:miter lim="800000"/>
            <a:headEnd/>
            <a:tailEnd/>
          </a:ln>
          <a:effec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 calcmode="lin" valueType="num">
                                      <p:cBhvr additive="base">
                                        <p:cTn id="7" dur="500" fill="hold"/>
                                        <p:tgtEl>
                                          <p:spTgt spid="1027"/>
                                        </p:tgtEl>
                                        <p:attrNameLst>
                                          <p:attrName>ppt_x</p:attrName>
                                        </p:attrNameLst>
                                      </p:cBhvr>
                                      <p:tavLst>
                                        <p:tav tm="0">
                                          <p:val>
                                            <p:strVal val="#ppt_x"/>
                                          </p:val>
                                        </p:tav>
                                        <p:tav tm="100000">
                                          <p:val>
                                            <p:strVal val="#ppt_x"/>
                                          </p:val>
                                        </p:tav>
                                      </p:tavLst>
                                    </p:anim>
                                    <p:anim calcmode="lin" valueType="num">
                                      <p:cBhvr additive="base">
                                        <p:cTn id="8" dur="500" fill="hold"/>
                                        <p:tgtEl>
                                          <p:spTgt spid="10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Our Team</a:t>
            </a:r>
            <a:endParaRPr lang="zh-CN" altLang="en-US" dirty="0"/>
          </a:p>
        </p:txBody>
      </p:sp>
      <p:sp>
        <p:nvSpPr>
          <p:cNvPr id="3" name="内容占位符 2"/>
          <p:cNvSpPr>
            <a:spLocks noGrp="1"/>
          </p:cNvSpPr>
          <p:nvPr>
            <p:ph idx="1"/>
          </p:nvPr>
        </p:nvSpPr>
        <p:spPr/>
        <p:txBody>
          <a:bodyPr>
            <a:normAutofit/>
          </a:bodyPr>
          <a:lstStyle/>
          <a:p>
            <a:r>
              <a:rPr lang="en-US" altLang="zh-CN" sz="2800" dirty="0" smtClean="0"/>
              <a:t>Prof. </a:t>
            </a:r>
            <a:r>
              <a:rPr lang="en-US" altLang="zh-CN" sz="2800" dirty="0" err="1" smtClean="0"/>
              <a:t>Shixiu</a:t>
            </a:r>
            <a:r>
              <a:rPr lang="en-US" altLang="zh-CN" sz="2800" dirty="0" smtClean="0"/>
              <a:t> Wu</a:t>
            </a:r>
            <a:r>
              <a:rPr lang="en-US" altLang="zh-CN" sz="2800" dirty="0" smtClean="0"/>
              <a:t>.</a:t>
            </a:r>
          </a:p>
          <a:p>
            <a:r>
              <a:rPr lang="en-US" altLang="zh-CN" sz="2800" dirty="0" smtClean="0"/>
              <a:t>PHD </a:t>
            </a:r>
            <a:r>
              <a:rPr lang="en-US" altLang="zh-CN" sz="2800" dirty="0" err="1" smtClean="0"/>
              <a:t>Zhaoyang</a:t>
            </a:r>
            <a:r>
              <a:rPr lang="en-US" altLang="zh-CN" sz="2800" dirty="0" smtClean="0"/>
              <a:t> </a:t>
            </a:r>
            <a:r>
              <a:rPr lang="en-US" altLang="zh-CN" sz="2800" dirty="0" err="1" smtClean="0"/>
              <a:t>Hu</a:t>
            </a:r>
            <a:r>
              <a:rPr lang="en-US" altLang="zh-CN" sz="2800" dirty="0" smtClean="0"/>
              <a:t>.</a:t>
            </a:r>
            <a:endParaRPr lang="en-US" altLang="zh-CN" sz="2800" dirty="0" smtClean="0"/>
          </a:p>
        </p:txBody>
      </p:sp>
      <p:pic>
        <p:nvPicPr>
          <p:cNvPr id="1026" name="Picture 2"/>
          <p:cNvPicPr>
            <a:picLocks noChangeAspect="1" noChangeArrowheads="1"/>
          </p:cNvPicPr>
          <p:nvPr/>
        </p:nvPicPr>
        <p:blipFill>
          <a:blip r:embed="rId2" cstate="print"/>
          <a:srcRect/>
          <a:stretch>
            <a:fillRect/>
          </a:stretch>
        </p:blipFill>
        <p:spPr bwMode="auto">
          <a:xfrm>
            <a:off x="611560" y="2636912"/>
            <a:ext cx="7086198" cy="4032448"/>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285992"/>
            <a:ext cx="8229600" cy="2286016"/>
          </a:xfrm>
        </p:spPr>
        <p:txBody>
          <a:bodyPr/>
          <a:lstStyle/>
          <a:p>
            <a:r>
              <a:rPr lang="en-US" altLang="zh-CN" dirty="0" smtClean="0"/>
              <a:t>That’s ALL.</a:t>
            </a:r>
            <a:br>
              <a:rPr lang="en-US" altLang="zh-CN" dirty="0" smtClean="0"/>
            </a:br>
            <a:r>
              <a:rPr lang="en-US" altLang="zh-CN" dirty="0" smtClean="0"/>
              <a:t>Thanks for Listening!</a:t>
            </a:r>
            <a:endParaRPr lang="zh-CN" altLang="en-US" dirty="0"/>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3600" b="1" dirty="0" smtClean="0"/>
              <a:t>1. Tumor/Cell Heterogeneity</a:t>
            </a:r>
            <a:endParaRPr lang="zh-CN" altLang="en-US" sz="3600" b="1" dirty="0"/>
          </a:p>
        </p:txBody>
      </p:sp>
      <p:pic>
        <p:nvPicPr>
          <p:cNvPr id="4099" name="Picture 3"/>
          <p:cNvPicPr>
            <a:picLocks noGrp="1" noChangeAspect="1" noChangeArrowheads="1"/>
          </p:cNvPicPr>
          <p:nvPr>
            <p:ph idx="1"/>
          </p:nvPr>
        </p:nvPicPr>
        <p:blipFill>
          <a:blip r:embed="rId2" cstate="print"/>
          <a:srcRect/>
          <a:stretch>
            <a:fillRect/>
          </a:stretch>
        </p:blipFill>
        <p:spPr bwMode="auto">
          <a:xfrm>
            <a:off x="1214414" y="1357298"/>
            <a:ext cx="4429156" cy="2214578"/>
          </a:xfrm>
          <a:prstGeom prst="rect">
            <a:avLst/>
          </a:prstGeom>
          <a:ln w="88900" cap="sq" cmpd="thickThin">
            <a:solidFill>
              <a:schemeClr val="bg1"/>
            </a:solidFill>
            <a:prstDash val="solid"/>
            <a:miter lim="800000"/>
          </a:ln>
          <a:effectLst>
            <a:innerShdw blurRad="76200">
              <a:srgbClr val="000000"/>
            </a:innerShdw>
          </a:effectLst>
        </p:spPr>
      </p:pic>
      <p:pic>
        <p:nvPicPr>
          <p:cNvPr id="5122" name="Picture 2"/>
          <p:cNvPicPr>
            <a:picLocks noChangeAspect="1" noChangeArrowheads="1"/>
          </p:cNvPicPr>
          <p:nvPr/>
        </p:nvPicPr>
        <p:blipFill>
          <a:blip r:embed="rId3" cstate="print"/>
          <a:srcRect/>
          <a:stretch>
            <a:fillRect/>
          </a:stretch>
        </p:blipFill>
        <p:spPr bwMode="auto">
          <a:xfrm>
            <a:off x="1143008" y="3629264"/>
            <a:ext cx="7286644" cy="3157322"/>
          </a:xfrm>
          <a:prstGeom prst="rect">
            <a:avLst/>
          </a:prstGeom>
          <a:noFill/>
          <a:ln w="9525">
            <a:noFill/>
            <a:miter lim="800000"/>
            <a:headEnd/>
            <a:tailEnd/>
          </a:ln>
          <a:effectLst/>
        </p:spPr>
      </p:pic>
      <p:sp>
        <p:nvSpPr>
          <p:cNvPr id="5" name="矩形 4"/>
          <p:cNvSpPr/>
          <p:nvPr/>
        </p:nvSpPr>
        <p:spPr>
          <a:xfrm>
            <a:off x="142844" y="3714752"/>
            <a:ext cx="1035348" cy="400110"/>
          </a:xfrm>
          <a:prstGeom prst="rect">
            <a:avLst/>
          </a:prstGeom>
        </p:spPr>
        <p:txBody>
          <a:bodyPr wrap="none">
            <a:spAutoFit/>
          </a:bodyPr>
          <a:lstStyle/>
          <a:p>
            <a:r>
              <a:rPr lang="en-US" altLang="zh-CN" sz="2000" b="1" dirty="0" smtClean="0"/>
              <a:t>rare cell</a:t>
            </a:r>
            <a:endParaRPr lang="zh-CN" altLang="en-US" sz="2000" b="1" dirty="0"/>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3600" b="1" dirty="0" smtClean="0"/>
              <a:t>2. Single Cell Platform </a:t>
            </a:r>
          </a:p>
        </p:txBody>
      </p:sp>
      <p:sp>
        <p:nvSpPr>
          <p:cNvPr id="3" name="内容占位符 2"/>
          <p:cNvSpPr>
            <a:spLocks noGrp="1"/>
          </p:cNvSpPr>
          <p:nvPr>
            <p:ph idx="1"/>
          </p:nvPr>
        </p:nvSpPr>
        <p:spPr/>
        <p:txBody>
          <a:bodyPr>
            <a:normAutofit/>
          </a:bodyPr>
          <a:lstStyle/>
          <a:p>
            <a:pPr algn="just"/>
            <a:r>
              <a:rPr lang="en-US" altLang="zh-CN" sz="2400" dirty="0" smtClean="0"/>
              <a:t>Single-cell genomics:  MDA Amplification</a:t>
            </a:r>
          </a:p>
          <a:p>
            <a:pPr algn="just">
              <a:buNone/>
            </a:pPr>
            <a:r>
              <a:rPr lang="en-US" altLang="zh-CN" sz="2400" dirty="0" smtClean="0"/>
              <a:t>     </a:t>
            </a:r>
            <a:r>
              <a:rPr lang="en-US" altLang="zh-CN" sz="2400" dirty="0" smtClean="0">
                <a:solidFill>
                  <a:srgbClr val="FF0000"/>
                </a:solidFill>
              </a:rPr>
              <a:t>Reconstructing cell lineage trees </a:t>
            </a:r>
            <a:r>
              <a:rPr lang="en-US" altLang="zh-CN" sz="2400" dirty="0" smtClean="0"/>
              <a:t>using somatic mutations.</a:t>
            </a:r>
          </a:p>
          <a:p>
            <a:pPr algn="just">
              <a:buNone/>
            </a:pPr>
            <a:endParaRPr lang="en-US" altLang="zh-CN" sz="2400" dirty="0" smtClean="0"/>
          </a:p>
          <a:p>
            <a:pPr algn="just"/>
            <a:r>
              <a:rPr lang="en-US" altLang="zh-CN" sz="2400" dirty="0" smtClean="0"/>
              <a:t>Single-cell transcriptomics: SMART-seq2 / CEL-seq</a:t>
            </a:r>
          </a:p>
          <a:p>
            <a:pPr algn="just">
              <a:buNone/>
            </a:pPr>
            <a:r>
              <a:rPr lang="en-US" altLang="zh-CN" sz="2400" dirty="0" smtClean="0"/>
              <a:t>     Supplant the coarse notion of marker-based </a:t>
            </a:r>
            <a:r>
              <a:rPr lang="en-US" altLang="zh-CN" sz="2400" dirty="0" smtClean="0">
                <a:solidFill>
                  <a:srgbClr val="FF0000"/>
                </a:solidFill>
              </a:rPr>
              <a:t>cell types</a:t>
            </a:r>
            <a:r>
              <a:rPr lang="en-US" altLang="zh-CN" sz="2400" dirty="0" smtClean="0"/>
              <a:t>.</a:t>
            </a:r>
          </a:p>
          <a:p>
            <a:pPr algn="just">
              <a:buNone/>
            </a:pPr>
            <a:endParaRPr lang="en-US" altLang="zh-CN" sz="2400" dirty="0" smtClean="0"/>
          </a:p>
          <a:p>
            <a:pPr algn="just"/>
            <a:r>
              <a:rPr lang="en-US" altLang="zh-CN" sz="2400" dirty="0" smtClean="0"/>
              <a:t>Single-cell epigenomics and proteomics: BS/RRBS/??</a:t>
            </a:r>
          </a:p>
          <a:p>
            <a:pPr algn="just">
              <a:buNone/>
            </a:pPr>
            <a:r>
              <a:rPr lang="en-US" altLang="zh-CN" sz="2400" dirty="0" smtClean="0"/>
              <a:t>     Allow the </a:t>
            </a:r>
            <a:r>
              <a:rPr lang="en-US" altLang="zh-CN" sz="2400" dirty="0" smtClean="0">
                <a:solidFill>
                  <a:srgbClr val="FF0000"/>
                </a:solidFill>
              </a:rPr>
              <a:t>functional states </a:t>
            </a:r>
            <a:r>
              <a:rPr lang="en-US" altLang="zh-CN" sz="2400" dirty="0" smtClean="0"/>
              <a:t>of individual cells to be analyzed.</a:t>
            </a:r>
          </a:p>
          <a:p>
            <a:pPr>
              <a:buNone/>
            </a:pPr>
            <a:endParaRPr lang="zh-CN" altLang="en-US" sz="2400" dirty="0"/>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pPr algn="l"/>
            <a:r>
              <a:rPr lang="en-US" altLang="zh-CN" sz="3200" dirty="0" smtClean="0"/>
              <a:t>Current technologies for Single-cell isolation</a:t>
            </a:r>
            <a:endParaRPr lang="zh-CN" altLang="en-US" sz="3200" dirty="0"/>
          </a:p>
        </p:txBody>
      </p:sp>
      <p:pic>
        <p:nvPicPr>
          <p:cNvPr id="2051" name="Picture 3"/>
          <p:cNvPicPr>
            <a:picLocks noChangeAspect="1" noChangeArrowheads="1"/>
          </p:cNvPicPr>
          <p:nvPr/>
        </p:nvPicPr>
        <p:blipFill>
          <a:blip r:embed="rId2" cstate="print"/>
          <a:srcRect/>
          <a:stretch>
            <a:fillRect/>
          </a:stretch>
        </p:blipFill>
        <p:spPr bwMode="auto">
          <a:xfrm>
            <a:off x="71406" y="1357298"/>
            <a:ext cx="8982161" cy="2664296"/>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185738" y="4133873"/>
            <a:ext cx="4457700" cy="2581275"/>
          </a:xfrm>
          <a:prstGeom prst="rect">
            <a:avLst/>
          </a:prstGeom>
          <a:noFill/>
          <a:ln w="9525">
            <a:noFill/>
            <a:miter lim="800000"/>
            <a:headEnd/>
            <a:tailEnd/>
          </a:ln>
          <a:effectLst/>
        </p:spPr>
      </p:pic>
      <p:pic>
        <p:nvPicPr>
          <p:cNvPr id="6" name="Picture 2"/>
          <p:cNvPicPr>
            <a:picLocks noChangeAspect="1" noChangeArrowheads="1"/>
          </p:cNvPicPr>
          <p:nvPr/>
        </p:nvPicPr>
        <p:blipFill>
          <a:blip r:embed="rId4" cstate="print"/>
          <a:srcRect/>
          <a:stretch>
            <a:fillRect/>
          </a:stretch>
        </p:blipFill>
        <p:spPr bwMode="auto">
          <a:xfrm>
            <a:off x="5715008" y="4143380"/>
            <a:ext cx="3286116" cy="2566698"/>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en-US" altLang="zh-CN" sz="3600" b="1" dirty="0" smtClean="0"/>
              <a:t>3. Single Cell Genomics</a:t>
            </a:r>
            <a:endParaRPr lang="zh-CN" altLang="en-US" sz="3600" b="1" dirty="0"/>
          </a:p>
        </p:txBody>
      </p:sp>
      <p:sp>
        <p:nvSpPr>
          <p:cNvPr id="3" name="内容占位符 2"/>
          <p:cNvSpPr>
            <a:spLocks noGrp="1"/>
          </p:cNvSpPr>
          <p:nvPr>
            <p:ph idx="1"/>
          </p:nvPr>
        </p:nvSpPr>
        <p:spPr/>
        <p:txBody>
          <a:bodyPr>
            <a:normAutofit/>
          </a:bodyPr>
          <a:lstStyle/>
          <a:p>
            <a:r>
              <a:rPr lang="en-US" altLang="zh-CN" sz="2000" b="1" dirty="0" smtClean="0"/>
              <a:t>Reconstructing cell lineage trees </a:t>
            </a:r>
            <a:r>
              <a:rPr lang="en-US" altLang="zh-CN" sz="2000" dirty="0" smtClean="0"/>
              <a:t>using somatic mutations.</a:t>
            </a:r>
          </a:p>
          <a:p>
            <a:r>
              <a:rPr lang="en-US" altLang="zh-CN" sz="2000" dirty="0" smtClean="0"/>
              <a:t>Cell lineage reconstruction of cancer will elucidate its development.</a:t>
            </a:r>
            <a:endParaRPr lang="zh-CN" altLang="en-US" sz="2000" dirty="0" smtClean="0"/>
          </a:p>
          <a:p>
            <a:pPr>
              <a:buNone/>
            </a:pPr>
            <a:r>
              <a:rPr lang="en-US" altLang="zh-CN" sz="2000" dirty="0" smtClean="0"/>
              <a:t>----------------------------------------</a:t>
            </a:r>
          </a:p>
          <a:p>
            <a:r>
              <a:rPr lang="en-US" altLang="zh-CN" sz="2000" b="1" dirty="0" smtClean="0"/>
              <a:t>MDA </a:t>
            </a:r>
            <a:r>
              <a:rPr lang="en-US" altLang="zh-CN" sz="1600" b="1" dirty="0" smtClean="0"/>
              <a:t>(Multiple displacement Amplification) </a:t>
            </a:r>
          </a:p>
          <a:p>
            <a:r>
              <a:rPr lang="en-US" altLang="zh-CN" sz="2000" dirty="0" smtClean="0"/>
              <a:t>MALBAC </a:t>
            </a:r>
            <a:r>
              <a:rPr lang="en-US" altLang="zh-CN" sz="1600" dirty="0" smtClean="0"/>
              <a:t>(Multiple Annealing and Looping Based Amplification Cycles)</a:t>
            </a:r>
          </a:p>
          <a:p>
            <a:pPr>
              <a:buNone/>
            </a:pPr>
            <a:r>
              <a:rPr lang="en-US" altLang="zh-CN" sz="2000" dirty="0" smtClean="0"/>
              <a:t>----------------------------------------</a:t>
            </a:r>
          </a:p>
          <a:p>
            <a:r>
              <a:rPr lang="en-US" altLang="zh-CN" sz="2000" dirty="0" smtClean="0"/>
              <a:t>WGS / Exon-seq / Target region-seq</a:t>
            </a:r>
          </a:p>
          <a:p>
            <a:pPr>
              <a:buNone/>
            </a:pPr>
            <a:r>
              <a:rPr lang="en-US" altLang="zh-CN" sz="2000" dirty="0" smtClean="0"/>
              <a:t>----------------------------------------</a:t>
            </a:r>
          </a:p>
          <a:p>
            <a:r>
              <a:rPr lang="en-US" altLang="zh-CN" sz="2000" dirty="0" smtClean="0"/>
              <a:t>Hiseq 2000/2500 …</a:t>
            </a:r>
          </a:p>
          <a:p>
            <a:endParaRPr lang="en-US" altLang="zh-CN" sz="2000" dirty="0" smtClean="0"/>
          </a:p>
          <a:p>
            <a:endParaRPr lang="zh-CN" altLang="en-US" sz="2000" dirty="0" smtClean="0"/>
          </a:p>
        </p:txBody>
      </p:sp>
      <p:pic>
        <p:nvPicPr>
          <p:cNvPr id="2051" name="Picture 3"/>
          <p:cNvPicPr>
            <a:picLocks noChangeAspect="1" noChangeArrowheads="1"/>
          </p:cNvPicPr>
          <p:nvPr/>
        </p:nvPicPr>
        <p:blipFill>
          <a:blip r:embed="rId2" cstate="print"/>
          <a:srcRect/>
          <a:stretch>
            <a:fillRect/>
          </a:stretch>
        </p:blipFill>
        <p:spPr bwMode="auto">
          <a:xfrm>
            <a:off x="4716016" y="2323504"/>
            <a:ext cx="4104455" cy="4417864"/>
          </a:xfrm>
          <a:prstGeom prst="rect">
            <a:avLst/>
          </a:prstGeom>
          <a:noFill/>
          <a:ln w="9525">
            <a:noFill/>
            <a:miter lim="800000"/>
            <a:headEnd/>
            <a:tailEnd/>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anim calcmode="lin" valueType="num">
                                      <p:cBhvr additive="base">
                                        <p:cTn id="7" dur="500" fill="hold"/>
                                        <p:tgtEl>
                                          <p:spTgt spid="2051"/>
                                        </p:tgtEl>
                                        <p:attrNameLst>
                                          <p:attrName>ppt_x</p:attrName>
                                        </p:attrNameLst>
                                      </p:cBhvr>
                                      <p:tavLst>
                                        <p:tav tm="0">
                                          <p:val>
                                            <p:strVal val="#ppt_x"/>
                                          </p:val>
                                        </p:tav>
                                        <p:tav tm="100000">
                                          <p:val>
                                            <p:strVal val="#ppt_x"/>
                                          </p:val>
                                        </p:tav>
                                      </p:tavLst>
                                    </p:anim>
                                    <p:anim calcmode="lin" valueType="num">
                                      <p:cBhvr additive="base">
                                        <p:cTn id="8" dur="500" fill="hold"/>
                                        <p:tgtEl>
                                          <p:spTgt spid="205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5043494" cy="1654164"/>
          </a:xfrm>
        </p:spPr>
        <p:txBody>
          <a:bodyPr>
            <a:noAutofit/>
          </a:bodyPr>
          <a:lstStyle/>
          <a:p>
            <a:r>
              <a:rPr lang="en-US" altLang="zh-CN" sz="2800" dirty="0" smtClean="0"/>
              <a:t>Reconstructing cell lineage trees using somatic mutations</a:t>
            </a:r>
          </a:p>
        </p:txBody>
      </p:sp>
      <p:sp>
        <p:nvSpPr>
          <p:cNvPr id="3" name="内容占位符 2"/>
          <p:cNvSpPr>
            <a:spLocks noGrp="1"/>
          </p:cNvSpPr>
          <p:nvPr>
            <p:ph idx="1"/>
          </p:nvPr>
        </p:nvSpPr>
        <p:spPr>
          <a:xfrm>
            <a:off x="457200" y="2000240"/>
            <a:ext cx="4900618" cy="4125923"/>
          </a:xfrm>
        </p:spPr>
        <p:txBody>
          <a:bodyPr>
            <a:normAutofit/>
          </a:bodyPr>
          <a:lstStyle/>
          <a:p>
            <a:r>
              <a:rPr lang="en-US" altLang="zh-CN" sz="1800" dirty="0" smtClean="0"/>
              <a:t>Whole-organism science: the Caenorhabditis elegans benchmark and the principle of biological uncertainty.</a:t>
            </a:r>
          </a:p>
          <a:p>
            <a:endParaRPr lang="zh-CN" altLang="en-US" sz="1800" dirty="0"/>
          </a:p>
        </p:txBody>
      </p:sp>
      <p:pic>
        <p:nvPicPr>
          <p:cNvPr id="4" name="Picture 2"/>
          <p:cNvPicPr>
            <a:picLocks noChangeAspect="1" noChangeArrowheads="1"/>
          </p:cNvPicPr>
          <p:nvPr/>
        </p:nvPicPr>
        <p:blipFill>
          <a:blip r:embed="rId2" cstate="print"/>
          <a:srcRect/>
          <a:stretch>
            <a:fillRect/>
          </a:stretch>
        </p:blipFill>
        <p:spPr bwMode="auto">
          <a:xfrm>
            <a:off x="5357818" y="142852"/>
            <a:ext cx="3567114" cy="6526197"/>
          </a:xfrm>
          <a:prstGeom prst="rect">
            <a:avLst/>
          </a:prstGeom>
          <a:noFill/>
          <a:ln w="9525">
            <a:noFill/>
            <a:miter lim="800000"/>
            <a:headEnd/>
            <a:tailEnd/>
          </a:ln>
          <a:effec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572" y="60324"/>
            <a:ext cx="5043494" cy="1654164"/>
          </a:xfrm>
        </p:spPr>
        <p:txBody>
          <a:bodyPr>
            <a:noAutofit/>
          </a:bodyPr>
          <a:lstStyle/>
          <a:p>
            <a:r>
              <a:rPr lang="en-US" altLang="zh-CN" sz="2000" dirty="0" smtClean="0"/>
              <a:t>Clustered heatmap of the nonsynonymous point mutations detected by single nuclei exome sequencing and population sequencing</a:t>
            </a:r>
          </a:p>
        </p:txBody>
      </p:sp>
      <p:pic>
        <p:nvPicPr>
          <p:cNvPr id="6147" name="Picture 3"/>
          <p:cNvPicPr>
            <a:picLocks noChangeAspect="1" noChangeArrowheads="1"/>
          </p:cNvPicPr>
          <p:nvPr/>
        </p:nvPicPr>
        <p:blipFill>
          <a:blip r:embed="rId2" cstate="print"/>
          <a:srcRect/>
          <a:stretch>
            <a:fillRect/>
          </a:stretch>
        </p:blipFill>
        <p:spPr bwMode="auto">
          <a:xfrm>
            <a:off x="66684" y="1444298"/>
            <a:ext cx="5219696" cy="4770784"/>
          </a:xfrm>
          <a:prstGeom prst="rect">
            <a:avLst/>
          </a:prstGeom>
          <a:noFill/>
          <a:ln w="9525">
            <a:noFill/>
            <a:miter lim="800000"/>
            <a:headEnd/>
            <a:tailEnd/>
          </a:ln>
          <a:effectLst/>
        </p:spPr>
      </p:pic>
      <p:sp>
        <p:nvSpPr>
          <p:cNvPr id="8" name="矩形 7"/>
          <p:cNvSpPr/>
          <p:nvPr/>
        </p:nvSpPr>
        <p:spPr>
          <a:xfrm>
            <a:off x="71438" y="6201811"/>
            <a:ext cx="5143504" cy="584775"/>
          </a:xfrm>
          <a:prstGeom prst="rect">
            <a:avLst/>
          </a:prstGeom>
        </p:spPr>
        <p:txBody>
          <a:bodyPr wrap="square">
            <a:spAutoFit/>
          </a:bodyPr>
          <a:lstStyle/>
          <a:p>
            <a:r>
              <a:rPr lang="en-US" altLang="zh-CN" sz="1600" dirty="0" smtClean="0"/>
              <a:t>Single cell and population sequencing of a triple negative breast cancer (ER</a:t>
            </a:r>
            <a:r>
              <a:rPr lang="en-US" altLang="zh-CN" sz="1600" baseline="30000" dirty="0" smtClean="0"/>
              <a:t>-</a:t>
            </a:r>
            <a:r>
              <a:rPr lang="en-US" altLang="zh-CN" sz="1600" dirty="0" smtClean="0"/>
              <a:t>/PR</a:t>
            </a:r>
            <a:r>
              <a:rPr lang="en-US" altLang="zh-CN" sz="1600" baseline="30000" dirty="0" smtClean="0"/>
              <a:t>-</a:t>
            </a:r>
            <a:r>
              <a:rPr lang="en-US" altLang="zh-CN" sz="1600" dirty="0" smtClean="0"/>
              <a:t>/Her2</a:t>
            </a:r>
            <a:r>
              <a:rPr lang="en-US" altLang="zh-CN" sz="1600" baseline="30000" dirty="0" smtClean="0"/>
              <a:t>-</a:t>
            </a:r>
            <a:r>
              <a:rPr lang="en-US" altLang="zh-CN" sz="1600" dirty="0" smtClean="0"/>
              <a:t>).</a:t>
            </a:r>
            <a:endParaRPr lang="zh-CN" altLang="en-US" sz="1600" dirty="0"/>
          </a:p>
        </p:txBody>
      </p:sp>
      <p:sp>
        <p:nvSpPr>
          <p:cNvPr id="9" name="矩形 8"/>
          <p:cNvSpPr/>
          <p:nvPr/>
        </p:nvSpPr>
        <p:spPr>
          <a:xfrm>
            <a:off x="6000760" y="6500834"/>
            <a:ext cx="3073149" cy="276999"/>
          </a:xfrm>
          <a:prstGeom prst="rect">
            <a:avLst/>
          </a:prstGeom>
        </p:spPr>
        <p:txBody>
          <a:bodyPr wrap="none">
            <a:spAutoFit/>
          </a:bodyPr>
          <a:lstStyle/>
          <a:p>
            <a:pPr algn="r"/>
            <a:r>
              <a:rPr lang="en-US" altLang="zh-CN" sz="1200" dirty="0" err="1" smtClean="0"/>
              <a:t>YongWang</a:t>
            </a:r>
            <a:r>
              <a:rPr lang="en-US" altLang="zh-CN" sz="1200" dirty="0" smtClean="0"/>
              <a:t>, et al. Nature, 512, 155-160. (2014)</a:t>
            </a:r>
            <a:endParaRPr lang="zh-CN" altLang="en-US" sz="1200" dirty="0"/>
          </a:p>
        </p:txBody>
      </p:sp>
      <p:pic>
        <p:nvPicPr>
          <p:cNvPr id="6148" name="Picture 4"/>
          <p:cNvPicPr>
            <a:picLocks noChangeAspect="1" noChangeArrowheads="1"/>
          </p:cNvPicPr>
          <p:nvPr/>
        </p:nvPicPr>
        <p:blipFill>
          <a:blip r:embed="rId3" cstate="print"/>
          <a:srcRect/>
          <a:stretch>
            <a:fillRect/>
          </a:stretch>
        </p:blipFill>
        <p:spPr bwMode="auto">
          <a:xfrm>
            <a:off x="5357818" y="5072075"/>
            <a:ext cx="3756526" cy="1337518"/>
          </a:xfrm>
          <a:prstGeom prst="rect">
            <a:avLst/>
          </a:prstGeom>
          <a:noFill/>
          <a:ln w="9525">
            <a:noFill/>
            <a:miter lim="800000"/>
            <a:headEnd/>
            <a:tailEnd/>
          </a:ln>
          <a:effectLst/>
        </p:spPr>
      </p:pic>
      <p:pic>
        <p:nvPicPr>
          <p:cNvPr id="6149" name="Picture 5"/>
          <p:cNvPicPr>
            <a:picLocks noChangeAspect="1" noChangeArrowheads="1"/>
          </p:cNvPicPr>
          <p:nvPr/>
        </p:nvPicPr>
        <p:blipFill>
          <a:blip r:embed="rId4" cstate="print"/>
          <a:srcRect/>
          <a:stretch>
            <a:fillRect/>
          </a:stretch>
        </p:blipFill>
        <p:spPr bwMode="auto">
          <a:xfrm>
            <a:off x="5252927" y="2246534"/>
            <a:ext cx="3571900" cy="2468350"/>
          </a:xfrm>
          <a:prstGeom prst="rect">
            <a:avLst/>
          </a:prstGeom>
          <a:noFill/>
          <a:ln w="9525">
            <a:noFill/>
            <a:miter lim="800000"/>
            <a:headEnd/>
            <a:tailEnd/>
          </a:ln>
          <a:effectLst/>
        </p:spPr>
      </p:pic>
      <p:pic>
        <p:nvPicPr>
          <p:cNvPr id="6150" name="Picture 6"/>
          <p:cNvPicPr>
            <a:picLocks noChangeAspect="1" noChangeArrowheads="1"/>
          </p:cNvPicPr>
          <p:nvPr/>
        </p:nvPicPr>
        <p:blipFill>
          <a:blip r:embed="rId5" cstate="print"/>
          <a:srcRect/>
          <a:stretch>
            <a:fillRect/>
          </a:stretch>
        </p:blipFill>
        <p:spPr bwMode="auto">
          <a:xfrm>
            <a:off x="5214942" y="827845"/>
            <a:ext cx="3786182" cy="1386709"/>
          </a:xfrm>
          <a:prstGeom prst="rect">
            <a:avLst/>
          </a:prstGeom>
          <a:noFill/>
          <a:ln w="9525">
            <a:noFill/>
            <a:miter lim="800000"/>
            <a:headEnd/>
            <a:tailEnd/>
          </a:ln>
          <a:effectLst/>
        </p:spPr>
      </p:pic>
      <p:sp>
        <p:nvSpPr>
          <p:cNvPr id="10" name="TextBox 9"/>
          <p:cNvSpPr txBox="1"/>
          <p:nvPr/>
        </p:nvSpPr>
        <p:spPr>
          <a:xfrm>
            <a:off x="7668344" y="4452051"/>
            <a:ext cx="720080" cy="307777"/>
          </a:xfrm>
          <a:prstGeom prst="rect">
            <a:avLst/>
          </a:prstGeom>
          <a:noFill/>
        </p:spPr>
        <p:txBody>
          <a:bodyPr wrap="square" rtlCol="0">
            <a:spAutoFit/>
          </a:bodyPr>
          <a:lstStyle/>
          <a:p>
            <a:r>
              <a:rPr lang="en-US" altLang="zh-CN" sz="1400" dirty="0" smtClean="0"/>
              <a:t>CNV</a:t>
            </a:r>
            <a:endParaRPr lang="zh-CN" altLang="en-US" sz="1400" dirty="0"/>
          </a:p>
        </p:txBody>
      </p:sp>
      <p:sp>
        <p:nvSpPr>
          <p:cNvPr id="11" name="TextBox 10"/>
          <p:cNvSpPr txBox="1"/>
          <p:nvPr/>
        </p:nvSpPr>
        <p:spPr>
          <a:xfrm>
            <a:off x="4644008" y="6021288"/>
            <a:ext cx="720080" cy="307777"/>
          </a:xfrm>
          <a:prstGeom prst="rect">
            <a:avLst/>
          </a:prstGeom>
          <a:noFill/>
        </p:spPr>
        <p:txBody>
          <a:bodyPr wrap="square" rtlCol="0">
            <a:spAutoFit/>
          </a:bodyPr>
          <a:lstStyle/>
          <a:p>
            <a:r>
              <a:rPr lang="en-US" altLang="zh-CN" sz="1400" dirty="0" smtClean="0"/>
              <a:t>SNV</a:t>
            </a:r>
            <a:endParaRPr lang="zh-CN" altLang="en-US" sz="1400" dirty="0"/>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14290"/>
            <a:ext cx="8186766" cy="1654164"/>
          </a:xfrm>
        </p:spPr>
        <p:txBody>
          <a:bodyPr>
            <a:noAutofit/>
          </a:bodyPr>
          <a:lstStyle/>
          <a:p>
            <a:r>
              <a:rPr lang="en-US" altLang="zh-CN" sz="3200" dirty="0" smtClean="0"/>
              <a:t>Cell lineage reconstruction of cancer will elucidate its development</a:t>
            </a:r>
            <a:endParaRPr lang="zh-CN" altLang="en-US" sz="3200" dirty="0" smtClean="0"/>
          </a:p>
        </p:txBody>
      </p:sp>
      <p:sp>
        <p:nvSpPr>
          <p:cNvPr id="3" name="内容占位符 2"/>
          <p:cNvSpPr>
            <a:spLocks noGrp="1"/>
          </p:cNvSpPr>
          <p:nvPr>
            <p:ph idx="1"/>
          </p:nvPr>
        </p:nvSpPr>
        <p:spPr>
          <a:xfrm>
            <a:off x="528638" y="4572032"/>
            <a:ext cx="8115328" cy="2214554"/>
          </a:xfrm>
        </p:spPr>
        <p:txBody>
          <a:bodyPr>
            <a:normAutofit lnSpcReduction="10000"/>
          </a:bodyPr>
          <a:lstStyle/>
          <a:p>
            <a:r>
              <a:rPr lang="en-US" altLang="zh-CN" sz="1800" dirty="0" smtClean="0"/>
              <a:t>Cancer &amp; Metastasis: where metastases originate from?</a:t>
            </a:r>
          </a:p>
          <a:p>
            <a:pPr>
              <a:buNone/>
            </a:pPr>
            <a:r>
              <a:rPr lang="en-US" altLang="zh-CN" sz="1800" dirty="0" smtClean="0"/>
              <a:t>a.     Metastases originate from any tumour cell.</a:t>
            </a:r>
          </a:p>
          <a:p>
            <a:pPr>
              <a:buNone/>
            </a:pPr>
            <a:r>
              <a:rPr lang="en-US" altLang="zh-CN" sz="1800" dirty="0" smtClean="0"/>
              <a:t>b/c. Metastases originate only from a distinct tumour subclone (for example, CTC).</a:t>
            </a:r>
          </a:p>
          <a:p>
            <a:pPr>
              <a:buNone/>
            </a:pPr>
            <a:r>
              <a:rPr lang="en-US" altLang="zh-CN" sz="1800" dirty="0" smtClean="0"/>
              <a:t>d.     Metastases and the primary tumour are both independent descendants of cancer stem cells.</a:t>
            </a:r>
          </a:p>
          <a:p>
            <a:pPr>
              <a:buNone/>
            </a:pPr>
            <a:r>
              <a:rPr lang="en-US" altLang="zh-CN" sz="1800" dirty="0" smtClean="0"/>
              <a:t>e.     Metastases are formed through the fusion of primary tumour cells and normal mobile cells such as macrophages.</a:t>
            </a:r>
          </a:p>
          <a:p>
            <a:pPr>
              <a:buAutoNum type="arabicPeriod"/>
            </a:pPr>
            <a:endParaRPr lang="en-US" altLang="zh-CN" sz="1800" dirty="0" smtClean="0"/>
          </a:p>
        </p:txBody>
      </p:sp>
      <p:pic>
        <p:nvPicPr>
          <p:cNvPr id="3074" name="Picture 2"/>
          <p:cNvPicPr>
            <a:picLocks noChangeAspect="1" noChangeArrowheads="1"/>
          </p:cNvPicPr>
          <p:nvPr/>
        </p:nvPicPr>
        <p:blipFill>
          <a:blip r:embed="rId2" cstate="print"/>
          <a:srcRect/>
          <a:stretch>
            <a:fillRect/>
          </a:stretch>
        </p:blipFill>
        <p:spPr bwMode="auto">
          <a:xfrm>
            <a:off x="428596" y="1588457"/>
            <a:ext cx="8358246" cy="2912113"/>
          </a:xfrm>
          <a:prstGeom prst="rect">
            <a:avLst/>
          </a:prstGeom>
          <a:noFill/>
          <a:ln w="9525">
            <a:noFill/>
            <a:miter lim="800000"/>
            <a:headEnd/>
            <a:tailEnd/>
          </a:ln>
          <a:effectLst/>
        </p:spPr>
      </p:pic>
      <p:sp>
        <p:nvSpPr>
          <p:cNvPr id="7" name="矩形 6"/>
          <p:cNvSpPr/>
          <p:nvPr/>
        </p:nvSpPr>
        <p:spPr>
          <a:xfrm>
            <a:off x="5357818" y="6500834"/>
            <a:ext cx="3714744" cy="276999"/>
          </a:xfrm>
          <a:prstGeom prst="rect">
            <a:avLst/>
          </a:prstGeom>
        </p:spPr>
        <p:txBody>
          <a:bodyPr wrap="square">
            <a:spAutoFit/>
          </a:bodyPr>
          <a:lstStyle/>
          <a:p>
            <a:pPr algn="r"/>
            <a:r>
              <a:rPr lang="en-US" altLang="zh-CN" sz="1200" dirty="0" smtClean="0"/>
              <a:t>Ehud Shapiro, et al. Nature Reviews Genetics, 30, (2013)</a:t>
            </a:r>
            <a:endParaRPr lang="zh-CN" altLang="en-US" sz="1200" dirty="0"/>
          </a:p>
        </p:txBody>
      </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1079</TotalTime>
  <Words>1295</Words>
  <Application>Microsoft Office PowerPoint</Application>
  <PresentationFormat>全屏显示(4:3)</PresentationFormat>
  <Paragraphs>147</Paragraphs>
  <Slides>23</Slides>
  <Notes>0</Notes>
  <HiddenSlides>0</HiddenSlides>
  <MMClips>0</MMClips>
  <ScaleCrop>false</ScaleCrop>
  <HeadingPairs>
    <vt:vector size="4" baseType="variant">
      <vt:variant>
        <vt:lpstr>主题</vt:lpstr>
      </vt:variant>
      <vt:variant>
        <vt:i4>1</vt:i4>
      </vt:variant>
      <vt:variant>
        <vt:lpstr>幻灯片标题</vt:lpstr>
      </vt:variant>
      <vt:variant>
        <vt:i4>23</vt:i4>
      </vt:variant>
    </vt:vector>
  </HeadingPairs>
  <TitlesOfParts>
    <vt:vector size="24" baseType="lpstr">
      <vt:lpstr>Office 主题</vt:lpstr>
      <vt:lpstr>Tumor research based on single-cell sequencing technologies</vt:lpstr>
      <vt:lpstr>Content</vt:lpstr>
      <vt:lpstr>1. Tumor/Cell Heterogeneity</vt:lpstr>
      <vt:lpstr>2. Single Cell Platform </vt:lpstr>
      <vt:lpstr>Current technologies for Single-cell isolation</vt:lpstr>
      <vt:lpstr>3. Single Cell Genomics</vt:lpstr>
      <vt:lpstr>Reconstructing cell lineage trees using somatic mutations</vt:lpstr>
      <vt:lpstr>Clustered heatmap of the nonsynonymous point mutations detected by single nuclei exome sequencing and population sequencing</vt:lpstr>
      <vt:lpstr>Cell lineage reconstruction of cancer will elucidate its development</vt:lpstr>
      <vt:lpstr>Cell lineage reconstruction of cancer will elucidate its development</vt:lpstr>
      <vt:lpstr>幻灯片 11</vt:lpstr>
      <vt:lpstr>4. Single Cell Transcriptomes</vt:lpstr>
      <vt:lpstr>Single Cell Transcriptomes</vt:lpstr>
      <vt:lpstr>Definition of Cell Types</vt:lpstr>
      <vt:lpstr>Definition of Cell Types</vt:lpstr>
      <vt:lpstr>Definition of Cell Types</vt:lpstr>
      <vt:lpstr>幻灯片 17</vt:lpstr>
      <vt:lpstr>Multiple cell type response to Drug treatment.</vt:lpstr>
      <vt:lpstr>Limitation of  current single cell RNA-seq</vt:lpstr>
      <vt:lpstr>5. Single Cell New Platform</vt:lpstr>
      <vt:lpstr>Single Cell-seq</vt:lpstr>
      <vt:lpstr>Our Team</vt:lpstr>
      <vt:lpstr>That’s ALL. Thanks for Listening!</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Tumor research based on single-cell sequencing technologies</dc:title>
  <cp:lastModifiedBy>wuhongjin</cp:lastModifiedBy>
  <cp:revision>106</cp:revision>
  <dcterms:modified xsi:type="dcterms:W3CDTF">2015-03-15T03:06:22Z</dcterms:modified>
</cp:coreProperties>
</file>

<file path=docProps/thumbnail.jpeg>
</file>